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18"/>
  </p:notesMasterIdLst>
  <p:handoutMasterIdLst>
    <p:handoutMasterId r:id="rId19"/>
  </p:handoutMasterIdLst>
  <p:sldIdLst>
    <p:sldId id="268" r:id="rId5"/>
    <p:sldId id="261" r:id="rId6"/>
    <p:sldId id="270" r:id="rId7"/>
    <p:sldId id="271" r:id="rId8"/>
    <p:sldId id="274" r:id="rId9"/>
    <p:sldId id="273" r:id="rId10"/>
    <p:sldId id="272" r:id="rId11"/>
    <p:sldId id="275" r:id="rId12"/>
    <p:sldId id="277" r:id="rId13"/>
    <p:sldId id="276" r:id="rId14"/>
    <p:sldId id="278" r:id="rId15"/>
    <p:sldId id="279" r:id="rId16"/>
    <p:sldId id="28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6A557-404B-1AC7-E552-135EB6D97DC7}" v="9" dt="2023-11-20T03:38:43.447"/>
    <p1510:client id="{2CB267D7-20A2-42B4-BA1C-AF0F92998D76}" v="596" dt="2023-11-13T11:41:24.653"/>
    <p1510:client id="{60B91BA1-EE99-8D99-7DFA-978D16396A60}" v="367" dt="2023-11-15T21:52:09.033"/>
    <p1510:client id="{8F9788A8-99DB-BA8B-2CB6-7FD66589EE6E}" v="219" dt="2023-11-20T22:39:55.286"/>
    <p1510:client id="{8FA1666D-7412-5DB7-FF50-E014EA06647D}" v="31" dt="2023-11-14T00:08:09.512"/>
    <p1510:client id="{A32BDCB1-861A-EE45-363C-34395E91CB31}" v="232" dt="2023-11-15T01:37:36.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11/21/2023</a:t>
            </a:fld>
            <a:endParaRPr lang="en-US"/>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a:p>
        </p:txBody>
      </p:sp>
    </p:spTree>
    <p:extLst>
      <p:ext uri="{BB962C8B-B14F-4D97-AF65-F5344CB8AC3E}">
        <p14:creationId xmlns:p14="http://schemas.microsoft.com/office/powerpoint/2010/main" val="2738549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10</a:t>
            </a:fld>
            <a:endParaRPr lang="en-US"/>
          </a:p>
        </p:txBody>
      </p:sp>
    </p:spTree>
    <p:extLst>
      <p:ext uri="{BB962C8B-B14F-4D97-AF65-F5344CB8AC3E}">
        <p14:creationId xmlns:p14="http://schemas.microsoft.com/office/powerpoint/2010/main" val="128404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11</a:t>
            </a:fld>
            <a:endParaRPr lang="en-US"/>
          </a:p>
        </p:txBody>
      </p:sp>
    </p:spTree>
    <p:extLst>
      <p:ext uri="{BB962C8B-B14F-4D97-AF65-F5344CB8AC3E}">
        <p14:creationId xmlns:p14="http://schemas.microsoft.com/office/powerpoint/2010/main" val="63096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12</a:t>
            </a:fld>
            <a:endParaRPr lang="en-US"/>
          </a:p>
        </p:txBody>
      </p:sp>
    </p:spTree>
    <p:extLst>
      <p:ext uri="{BB962C8B-B14F-4D97-AF65-F5344CB8AC3E}">
        <p14:creationId xmlns:p14="http://schemas.microsoft.com/office/powerpoint/2010/main" val="192383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Basic Concept of NLP</a:t>
            </a:r>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a:p>
        </p:txBody>
      </p:sp>
    </p:spTree>
    <p:extLst>
      <p:ext uri="{BB962C8B-B14F-4D97-AF65-F5344CB8AC3E}">
        <p14:creationId xmlns:p14="http://schemas.microsoft.com/office/powerpoint/2010/main" val="33078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 Students to discuss apps which use ai language models.</a:t>
            </a:r>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3</a:t>
            </a:fld>
            <a:endParaRPr lang="en-US"/>
          </a:p>
        </p:txBody>
      </p:sp>
    </p:spTree>
    <p:extLst>
      <p:ext uri="{BB962C8B-B14F-4D97-AF65-F5344CB8AC3E}">
        <p14:creationId xmlns:p14="http://schemas.microsoft.com/office/powerpoint/2010/main" val="12058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Watch video of 24me which offers a virtual assistant.</a:t>
            </a:r>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4</a:t>
            </a:fld>
            <a:endParaRPr lang="en-US"/>
          </a:p>
        </p:txBody>
      </p:sp>
    </p:spTree>
    <p:extLst>
      <p:ext uri="{BB962C8B-B14F-4D97-AF65-F5344CB8AC3E}">
        <p14:creationId xmlns:p14="http://schemas.microsoft.com/office/powerpoint/2010/main" val="27506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5</a:t>
            </a:fld>
            <a:endParaRPr lang="en-US"/>
          </a:p>
        </p:txBody>
      </p:sp>
    </p:spTree>
    <p:extLst>
      <p:ext uri="{BB962C8B-B14F-4D97-AF65-F5344CB8AC3E}">
        <p14:creationId xmlns:p14="http://schemas.microsoft.com/office/powerpoint/2010/main" val="378448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6</a:t>
            </a:fld>
            <a:endParaRPr lang="en-US"/>
          </a:p>
        </p:txBody>
      </p:sp>
    </p:spTree>
    <p:extLst>
      <p:ext uri="{BB962C8B-B14F-4D97-AF65-F5344CB8AC3E}">
        <p14:creationId xmlns:p14="http://schemas.microsoft.com/office/powerpoint/2010/main" val="423754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7</a:t>
            </a:fld>
            <a:endParaRPr lang="en-US"/>
          </a:p>
        </p:txBody>
      </p:sp>
    </p:spTree>
    <p:extLst>
      <p:ext uri="{BB962C8B-B14F-4D97-AF65-F5344CB8AC3E}">
        <p14:creationId xmlns:p14="http://schemas.microsoft.com/office/powerpoint/2010/main" val="225246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8</a:t>
            </a:fld>
            <a:endParaRPr lang="en-US"/>
          </a:p>
        </p:txBody>
      </p:sp>
    </p:spTree>
    <p:extLst>
      <p:ext uri="{BB962C8B-B14F-4D97-AF65-F5344CB8AC3E}">
        <p14:creationId xmlns:p14="http://schemas.microsoft.com/office/powerpoint/2010/main" val="1759790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39BA2-F127-4DB1-B8FD-D5A70CC3E01B}" type="slidenum">
              <a:rPr lang="en-US" smtClean="0"/>
              <a:t>9</a:t>
            </a:fld>
            <a:endParaRPr lang="en-US"/>
          </a:p>
        </p:txBody>
      </p:sp>
    </p:spTree>
    <p:extLst>
      <p:ext uri="{BB962C8B-B14F-4D97-AF65-F5344CB8AC3E}">
        <p14:creationId xmlns:p14="http://schemas.microsoft.com/office/powerpoint/2010/main" val="102528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5qOnzF7RsNA&amp;t=61s" TargetMode="External"/><Relationship Id="rId4" Type="http://schemas.openxmlformats.org/officeDocument/2006/relationships/hyperlink" Target="https://cgsacteduau.sharepoint.com/:u:/s/cgssharedfolders/EfSEZGiJjC5LvCSLcWimPyoBH22mCqU_FBf2rGSu3lRw8w?e=GYb8X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www.youtube.com/watch?v=QpzMWQvxXWk" TargetMode="External"/><Relationship Id="rId4" Type="http://schemas.openxmlformats.org/officeDocument/2006/relationships/hyperlink" Target="https://www.youtube.com/watch?v=i4D5DZ5ZG-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9HwxCnCn8D0?feature=oembed" TargetMode="External"/><Relationship Id="rId5" Type="http://schemas.openxmlformats.org/officeDocument/2006/relationships/image" Target="../media/image14.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MpIagClREL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youtube.com/watch?v=MpIagClREL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53" name="Freeform: Shape 52">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46525B">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1083733" y="3962400"/>
            <a:ext cx="5454227" cy="958911"/>
          </a:xfrm>
        </p:spPr>
        <p:txBody>
          <a:bodyPr>
            <a:normAutofit/>
          </a:bodyPr>
          <a:lstStyle/>
          <a:p>
            <a:r>
              <a:rPr lang="en-US" sz="4400">
                <a:solidFill>
                  <a:srgbClr val="FFFFFF"/>
                </a:solidFill>
                <a:latin typeface="ADLaM Display"/>
                <a:ea typeface="ADLaM Display"/>
                <a:cs typeface="ADLaM Display"/>
              </a:rPr>
              <a:t>8 Days of NLP</a:t>
            </a:r>
          </a:p>
        </p:txBody>
      </p:sp>
      <p:sp>
        <p:nvSpPr>
          <p:cNvPr id="13" name="Subtitle 12">
            <a:extLst>
              <a:ext uri="{FF2B5EF4-FFF2-40B4-BE49-F238E27FC236}">
                <a16:creationId xmlns:a16="http://schemas.microsoft.com/office/drawing/2014/main" id="{F05262DB-6398-4AF9-96A3-041CFB112303}"/>
              </a:ext>
            </a:extLst>
          </p:cNvPr>
          <p:cNvSpPr>
            <a:spLocks noGrp="1"/>
          </p:cNvSpPr>
          <p:nvPr>
            <p:ph type="subTitle" idx="1"/>
          </p:nvPr>
        </p:nvSpPr>
        <p:spPr>
          <a:xfrm>
            <a:off x="1083733" y="4944531"/>
            <a:ext cx="5454227" cy="524935"/>
          </a:xfrm>
        </p:spPr>
        <p:txBody>
          <a:bodyPr>
            <a:normAutofit/>
          </a:bodyPr>
          <a:lstStyle/>
          <a:p>
            <a:r>
              <a:rPr lang="en-US">
                <a:solidFill>
                  <a:srgbClr val="FFFFFF"/>
                </a:solidFill>
                <a:latin typeface="ADLaM Display"/>
                <a:ea typeface="ADLaM Display"/>
                <a:cs typeface="ADLaM Display"/>
              </a:rPr>
              <a:t>Creating a Virtual Assistant</a:t>
            </a:r>
          </a:p>
        </p:txBody>
      </p:sp>
      <p:pic>
        <p:nvPicPr>
          <p:cNvPr id="4" name="Picture 3" descr="A robot and a hand touching a finger&#10;&#10;Description automatically generated">
            <a:extLst>
              <a:ext uri="{FF2B5EF4-FFF2-40B4-BE49-F238E27FC236}">
                <a16:creationId xmlns:a16="http://schemas.microsoft.com/office/drawing/2014/main" id="{FEAD9883-2A07-DF4E-48B2-9D3669DD0D58}"/>
              </a:ext>
            </a:extLst>
          </p:cNvPr>
          <p:cNvPicPr>
            <a:picLocks noChangeAspect="1"/>
          </p:cNvPicPr>
          <p:nvPr/>
        </p:nvPicPr>
        <p:blipFill>
          <a:blip r:embed="rId4"/>
          <a:stretch>
            <a:fillRect/>
          </a:stretch>
        </p:blipFill>
        <p:spPr>
          <a:xfrm rot="-960000">
            <a:off x="6625977" y="692391"/>
            <a:ext cx="4837254" cy="24162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descr="A person in a white and black garment&#10;&#10;Description automatically generated">
            <a:extLst>
              <a:ext uri="{FF2B5EF4-FFF2-40B4-BE49-F238E27FC236}">
                <a16:creationId xmlns:a16="http://schemas.microsoft.com/office/drawing/2014/main" id="{A78E90B7-0D75-56CD-99BA-40B0EE0CF4CD}"/>
              </a:ext>
            </a:extLst>
          </p:cNvPr>
          <p:cNvPicPr>
            <a:picLocks noChangeAspect="1"/>
          </p:cNvPicPr>
          <p:nvPr/>
        </p:nvPicPr>
        <p:blipFill>
          <a:blip r:embed="rId5"/>
          <a:stretch>
            <a:fillRect/>
          </a:stretch>
        </p:blipFill>
        <p:spPr>
          <a:xfrm rot="540000">
            <a:off x="547419" y="937952"/>
            <a:ext cx="3770453" cy="2490543"/>
          </a:xfrm>
          <a:prstGeom prst="rect">
            <a:avLst/>
          </a:prstGeom>
        </p:spPr>
      </p:pic>
      <p:pic>
        <p:nvPicPr>
          <p:cNvPr id="6" name="Picture 5" descr="A circuit board with a brain&#10;&#10;Description automatically generated">
            <a:extLst>
              <a:ext uri="{FF2B5EF4-FFF2-40B4-BE49-F238E27FC236}">
                <a16:creationId xmlns:a16="http://schemas.microsoft.com/office/drawing/2014/main" id="{7F36438D-E3DB-1C0A-F799-FBC1E56CDA1F}"/>
              </a:ext>
            </a:extLst>
          </p:cNvPr>
          <p:cNvPicPr>
            <a:picLocks noChangeAspect="1"/>
          </p:cNvPicPr>
          <p:nvPr/>
        </p:nvPicPr>
        <p:blipFill>
          <a:blip r:embed="rId6"/>
          <a:stretch>
            <a:fillRect/>
          </a:stretch>
        </p:blipFill>
        <p:spPr>
          <a:xfrm>
            <a:off x="8092633" y="4438963"/>
            <a:ext cx="2662178" cy="15537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294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5" name="Freeform 5">
            <a:extLst>
              <a:ext uri="{FF2B5EF4-FFF2-40B4-BE49-F238E27FC236}">
                <a16:creationId xmlns:a16="http://schemas.microsoft.com/office/drawing/2014/main" id="{4245491D-0A9F-492B-B0B1-AE0F807A9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accent1">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latin typeface="ADLaM Display"/>
                <a:ea typeface="ADLaM Display"/>
                <a:cs typeface="ADLaM Display"/>
              </a:rPr>
              <a:t>Day 3 – UI Implementation</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pPr marL="0" indent="0">
              <a:buNone/>
            </a:pPr>
            <a:r>
              <a:rPr lang="en-US">
                <a:solidFill>
                  <a:srgbClr val="FEFFFF"/>
                </a:solidFill>
                <a:latin typeface="ADLaM Display"/>
                <a:ea typeface="ADLaM Display"/>
                <a:cs typeface="ADLaM Display"/>
              </a:rPr>
              <a:t>Link to </a:t>
            </a:r>
            <a:r>
              <a:rPr lang="en-US" err="1">
                <a:solidFill>
                  <a:srgbClr val="FEFFFF"/>
                </a:solidFill>
                <a:latin typeface="ADLaM Display"/>
                <a:ea typeface="ADLaM Display"/>
                <a:cs typeface="ADLaM Display"/>
              </a:rPr>
              <a:t>Jupyter</a:t>
            </a:r>
            <a:r>
              <a:rPr lang="en-US">
                <a:solidFill>
                  <a:srgbClr val="FEFFFF"/>
                </a:solidFill>
                <a:latin typeface="ADLaM Display"/>
                <a:ea typeface="ADLaM Display"/>
                <a:cs typeface="ADLaM Display"/>
              </a:rPr>
              <a:t> Notebook File: </a:t>
            </a:r>
            <a:r>
              <a:rPr lang="en-US" err="1">
                <a:solidFill>
                  <a:srgbClr val="FEFFFF"/>
                </a:solidFill>
                <a:latin typeface="ADLaM Display"/>
                <a:ea typeface="ADLaM Display"/>
                <a:cs typeface="ADLaM Display"/>
              </a:rPr>
              <a:t>AuroVox.ipynb</a:t>
            </a:r>
          </a:p>
          <a:p>
            <a:pPr marL="285750" indent="-285750">
              <a:buFont typeface="Calibri" charset="2"/>
              <a:buChar char="-"/>
            </a:pPr>
            <a:r>
              <a:rPr lang="en-US">
                <a:solidFill>
                  <a:srgbClr val="FEFFFF"/>
                </a:solidFill>
                <a:latin typeface="ADLaM Display"/>
                <a:ea typeface="ADLaM Display"/>
                <a:cs typeface="ADLaM Display"/>
              </a:rPr>
              <a:t>Download the following file and open with </a:t>
            </a:r>
            <a:r>
              <a:rPr lang="en-US" err="1">
                <a:solidFill>
                  <a:srgbClr val="FEFFFF"/>
                </a:solidFill>
                <a:latin typeface="ADLaM Display"/>
                <a:ea typeface="ADLaM Display"/>
                <a:cs typeface="ADLaM Display"/>
              </a:rPr>
              <a:t>Jupyter</a:t>
            </a:r>
            <a:r>
              <a:rPr lang="en-US">
                <a:solidFill>
                  <a:srgbClr val="FEFFFF"/>
                </a:solidFill>
                <a:latin typeface="ADLaM Display"/>
                <a:ea typeface="ADLaM Display"/>
                <a:cs typeface="ADLaM Display"/>
              </a:rPr>
              <a:t> Notebook</a:t>
            </a:r>
          </a:p>
          <a:p>
            <a:pPr marL="285750" indent="-285750">
              <a:buFont typeface="Calibri" charset="2"/>
              <a:buChar char="-"/>
            </a:pPr>
            <a:r>
              <a:rPr lang="en-US">
                <a:solidFill>
                  <a:srgbClr val="FEFFFF"/>
                </a:solidFill>
                <a:latin typeface="ADLaM Display"/>
                <a:ea typeface="ADLaM Display"/>
                <a:cs typeface="ADLaM Display"/>
                <a:hlinkClick r:id="rId4"/>
              </a:rPr>
              <a:t>AuraVox.ipynb</a:t>
            </a:r>
            <a:endParaRPr lang="en-US">
              <a:solidFill>
                <a:srgbClr val="FEFFFF"/>
              </a:solidFill>
              <a:latin typeface="ADLaM Display"/>
              <a:ea typeface="ADLaM Display"/>
              <a:cs typeface="ADLaM Display"/>
            </a:endParaRPr>
          </a:p>
          <a:p>
            <a:pPr marL="0" indent="0">
              <a:buNone/>
            </a:pPr>
            <a:endParaRPr lang="en-US">
              <a:solidFill>
                <a:srgbClr val="FEFFFF"/>
              </a:solidFill>
              <a:latin typeface="ADLaM Display"/>
              <a:ea typeface="ADLaM Display"/>
              <a:cs typeface="ADLaM Display"/>
            </a:endParaRPr>
          </a:p>
          <a:p>
            <a:pPr marL="0" indent="0">
              <a:buNone/>
            </a:pPr>
            <a:r>
              <a:rPr lang="en-US">
                <a:solidFill>
                  <a:srgbClr val="FEFFFF"/>
                </a:solidFill>
                <a:latin typeface="ADLaM Display"/>
                <a:ea typeface="ADLaM Display"/>
                <a:cs typeface="ADLaM Display"/>
              </a:rPr>
              <a:t>Integrate your NLP Code!</a:t>
            </a:r>
          </a:p>
          <a:p>
            <a:pPr marL="0" indent="0">
              <a:buNone/>
            </a:pPr>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Essential Learning</a:t>
            </a:r>
          </a:p>
          <a:p>
            <a:pPr lvl="1"/>
            <a:r>
              <a:rPr lang="en-US">
                <a:solidFill>
                  <a:srgbClr val="FEFFFF"/>
                </a:solidFill>
                <a:latin typeface="ADLaM Display"/>
                <a:ea typeface="ADLaM Display"/>
                <a:cs typeface="ADLaM Display"/>
                <a:hlinkClick r:id="rId5"/>
              </a:rPr>
              <a:t>Tutorial Two - TKinter</a:t>
            </a:r>
          </a:p>
        </p:txBody>
      </p:sp>
    </p:spTree>
    <p:extLst>
      <p:ext uri="{BB962C8B-B14F-4D97-AF65-F5344CB8AC3E}">
        <p14:creationId xmlns:p14="http://schemas.microsoft.com/office/powerpoint/2010/main" val="212256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4 – Sentiment Analysis</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1718981"/>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Essential Tools</a:t>
            </a:r>
          </a:p>
          <a:p>
            <a:pPr lvl="1"/>
            <a:r>
              <a:rPr lang="en-US">
                <a:solidFill>
                  <a:srgbClr val="FEFFFF"/>
                </a:solidFill>
                <a:latin typeface="ADLaM Display"/>
                <a:ea typeface="ADLaM Display"/>
                <a:cs typeface="ADLaM Display"/>
              </a:rPr>
              <a:t>Python Environment – </a:t>
            </a:r>
            <a:r>
              <a:rPr lang="en-US" err="1">
                <a:solidFill>
                  <a:srgbClr val="FEFFFF"/>
                </a:solidFill>
                <a:latin typeface="ADLaM Display"/>
                <a:ea typeface="ADLaM Display"/>
                <a:cs typeface="ADLaM Display"/>
              </a:rPr>
              <a:t>Jupyter</a:t>
            </a:r>
            <a:r>
              <a:rPr lang="en-US">
                <a:solidFill>
                  <a:srgbClr val="FEFFFF"/>
                </a:solidFill>
                <a:latin typeface="ADLaM Display"/>
                <a:ea typeface="ADLaM Display"/>
                <a:cs typeface="ADLaM Display"/>
              </a:rPr>
              <a:t> Notebook</a:t>
            </a:r>
          </a:p>
          <a:p>
            <a:pPr lvl="1"/>
            <a:r>
              <a:rPr lang="en-US">
                <a:solidFill>
                  <a:srgbClr val="FEFFFF"/>
                </a:solidFill>
                <a:latin typeface="ADLaM Display"/>
                <a:ea typeface="ADLaM Display"/>
                <a:cs typeface="ADLaM Display"/>
              </a:rPr>
              <a:t>NLTK</a:t>
            </a:r>
          </a:p>
          <a:p>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Essential Learning</a:t>
            </a:r>
          </a:p>
          <a:p>
            <a:pPr lvl="1"/>
            <a:r>
              <a:rPr lang="en-US">
                <a:solidFill>
                  <a:srgbClr val="FEFFFF"/>
                </a:solidFill>
                <a:latin typeface="ADLaM Display"/>
                <a:ea typeface="ADLaM Display"/>
                <a:cs typeface="ADLaM Display"/>
              </a:rPr>
              <a:t>Tutorial Four – </a:t>
            </a:r>
            <a:r>
              <a:rPr lang="en-US">
                <a:solidFill>
                  <a:srgbClr val="FEFFFF"/>
                </a:solidFill>
                <a:latin typeface="ADLaM Display"/>
                <a:ea typeface="ADLaM Display"/>
                <a:cs typeface="ADLaM Display"/>
                <a:hlinkClick r:id="rId4"/>
              </a:rPr>
              <a:t>Sentiment Analysis</a:t>
            </a:r>
          </a:p>
          <a:p>
            <a:pPr lvl="1"/>
            <a:r>
              <a:rPr lang="en-US">
                <a:solidFill>
                  <a:srgbClr val="FEFFFF"/>
                </a:solidFill>
                <a:latin typeface="ADLaM Display"/>
                <a:ea typeface="ADLaM Display"/>
                <a:cs typeface="ADLaM Display"/>
                <a:hlinkClick r:id="rId5"/>
              </a:rPr>
              <a:t>Roberta</a:t>
            </a:r>
          </a:p>
          <a:p>
            <a:pPr lvl="1"/>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Task – Integrate Sentiment Analysis into your VA</a:t>
            </a:r>
          </a:p>
        </p:txBody>
      </p:sp>
      <p:pic>
        <p:nvPicPr>
          <p:cNvPr id="3" name="Picture 2">
            <a:extLst>
              <a:ext uri="{FF2B5EF4-FFF2-40B4-BE49-F238E27FC236}">
                <a16:creationId xmlns:a16="http://schemas.microsoft.com/office/drawing/2014/main" id="{00EA136B-E5B3-CDB8-A30F-058FDF75B40C}"/>
              </a:ext>
            </a:extLst>
          </p:cNvPr>
          <p:cNvPicPr>
            <a:picLocks noChangeAspect="1"/>
          </p:cNvPicPr>
          <p:nvPr/>
        </p:nvPicPr>
        <p:blipFill>
          <a:blip r:embed="rId6"/>
          <a:stretch>
            <a:fillRect/>
          </a:stretch>
        </p:blipFill>
        <p:spPr>
          <a:xfrm>
            <a:off x="6409776" y="402528"/>
            <a:ext cx="3306073" cy="35023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0868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pPr algn="ctr"/>
            <a:r>
              <a:rPr lang="en-US" sz="3000">
                <a:solidFill>
                  <a:srgbClr val="FEFFFF"/>
                </a:solidFill>
                <a:latin typeface="ADLaM Display"/>
                <a:ea typeface="ADLaM Display"/>
                <a:cs typeface="ADLaM Display"/>
              </a:rPr>
              <a:t>Day 5 – </a:t>
            </a:r>
            <a:r>
              <a:rPr lang="en-US" sz="3000">
                <a:solidFill>
                  <a:srgbClr val="FEFFFF"/>
                </a:solidFill>
                <a:latin typeface="ADLaM Display"/>
                <a:ea typeface="+mj-lt"/>
                <a:cs typeface="+mj-lt"/>
              </a:rPr>
              <a:t>Part-of-Speech Tagging and Refining Chatbot Interaction</a:t>
            </a:r>
            <a:endParaRPr lang="en-US" sz="3000">
              <a:solidFill>
                <a:srgbClr val="FEFFFF"/>
              </a:solidFill>
              <a:latin typeface="ADLaM Display"/>
              <a:ea typeface="ADLaM Display"/>
              <a:cs typeface="ADLaM Display"/>
            </a:endParaRP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Exa</a:t>
            </a:r>
            <a:endParaRPr lang="en-US"/>
          </a:p>
          <a:p>
            <a:pPr lvl="1"/>
            <a:r>
              <a:rPr lang="en-US">
                <a:solidFill>
                  <a:srgbClr val="FEFFFF"/>
                </a:solidFill>
                <a:latin typeface="ADLaM Display"/>
                <a:ea typeface="ADLaM Display"/>
                <a:cs typeface="ADLaM Display"/>
              </a:rPr>
              <a:t>Python Environment – </a:t>
            </a:r>
            <a:r>
              <a:rPr lang="en-US" err="1">
                <a:solidFill>
                  <a:srgbClr val="FEFFFF"/>
                </a:solidFill>
                <a:latin typeface="ADLaM Display"/>
                <a:ea typeface="ADLaM Display"/>
                <a:cs typeface="ADLaM Display"/>
              </a:rPr>
              <a:t>Jupyter</a:t>
            </a:r>
            <a:r>
              <a:rPr lang="en-US">
                <a:solidFill>
                  <a:srgbClr val="FEFFFF"/>
                </a:solidFill>
                <a:latin typeface="ADLaM Display"/>
                <a:ea typeface="ADLaM Display"/>
                <a:cs typeface="ADLaM Display"/>
              </a:rPr>
              <a:t> Notebook</a:t>
            </a:r>
          </a:p>
          <a:p>
            <a:pPr lvl="1"/>
            <a:r>
              <a:rPr lang="en-US">
                <a:solidFill>
                  <a:srgbClr val="FEFFFF"/>
                </a:solidFill>
                <a:latin typeface="ADLaM Display"/>
                <a:ea typeface="ADLaM Display"/>
                <a:cs typeface="ADLaM Display"/>
              </a:rPr>
              <a:t>NLTK</a:t>
            </a:r>
          </a:p>
          <a:p>
            <a:pPr lvl="1"/>
            <a:r>
              <a:rPr lang="en-US" err="1">
                <a:solidFill>
                  <a:srgbClr val="FEFFFF"/>
                </a:solidFill>
                <a:latin typeface="ADLaM Display"/>
                <a:ea typeface="ADLaM Display"/>
                <a:cs typeface="ADLaM Display"/>
              </a:rPr>
              <a:t>spaCy</a:t>
            </a:r>
          </a:p>
          <a:p>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Example</a:t>
            </a:r>
            <a:endParaRPr lang="en-US"/>
          </a:p>
          <a:p>
            <a:pPr lvl="1"/>
            <a:r>
              <a:rPr lang="en-US">
                <a:solidFill>
                  <a:srgbClr val="FEFFFF"/>
                </a:solidFill>
                <a:ea typeface="+mn-lt"/>
                <a:cs typeface="+mn-lt"/>
              </a:rPr>
              <a:t>In the sentence "The cat is sitting on the mat," POS tagging would assign "The" as a determiner (DT), "cat" as a noun (NN), "is" as a verb (VBZ), "sitting" as a verb (VBG), "on" as a preposition (IN), and "the" as a determiner (DT), and so on.</a:t>
            </a:r>
            <a:endParaRPr lang="en-US">
              <a:solidFill>
                <a:srgbClr val="FEFFFF"/>
              </a:solidFill>
              <a:latin typeface="ADLaM Display"/>
              <a:ea typeface="ADLaM Display"/>
              <a:cs typeface="ADLaM Display"/>
            </a:endParaRPr>
          </a:p>
        </p:txBody>
      </p:sp>
    </p:spTree>
    <p:extLst>
      <p:ext uri="{BB962C8B-B14F-4D97-AF65-F5344CB8AC3E}">
        <p14:creationId xmlns:p14="http://schemas.microsoft.com/office/powerpoint/2010/main" val="186064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5B45654-1E41-4D0C-AA8C-A46B1AC386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4" name="Freeform 11">
              <a:extLst>
                <a:ext uri="{FF2B5EF4-FFF2-40B4-BE49-F238E27FC236}">
                  <a16:creationId xmlns:a16="http://schemas.microsoft.com/office/drawing/2014/main" id="{D39BB06B-F9E3-4C9A-8A74-5BF85D948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21454BBF-CB9C-4FF6-915A-4ADCC85C1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F1D72402-9D54-465B-9656-8F938318D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85BE8435-1920-4535-AA32-B6F5DB3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BB1A2F77-E480-4E18-A13F-2B952567D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0B0B76BF-DCF4-4EB9-969C-3805C0256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E997E693-06AC-4EC9-89D3-954C32A1A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E252D29B-22CB-4CC3-B107-E0C6C3A0E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DF9C1965-DC01-463D-BD42-F93D1192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91BDE1D7-423A-465A-B4C9-EA3CD265D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6D1A970E-B87C-430F-BB94-4A55F2E55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CAE781ED-FA4B-4175-9944-54B576CAE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CCA928F7-3AF8-43CC-94D9-7975B422AA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8" name="Freeform 27">
              <a:extLst>
                <a:ext uri="{FF2B5EF4-FFF2-40B4-BE49-F238E27FC236}">
                  <a16:creationId xmlns:a16="http://schemas.microsoft.com/office/drawing/2014/main" id="{C085AF0E-C55A-4484-A20D-5FFF046C1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2401E571-D69A-4A04-B9F8-FF90006F9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02F27D18-A26B-464F-B52F-52EF4166E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9B2EF7E3-8AD6-4114-883F-64ED2F816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3E5BBFA2-0C3A-4832-B823-66E6C7373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9C382B9F-1916-4465-9B86-E5D180E3D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DA9C5780-AB44-4111-AD14-B9CDC7D74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583D8553-2965-4E5F-B403-CD08C4529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7CD7A569-E069-4B39-A2E7-6B736647F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B79C6BC1-0E07-4A80-A633-BC50D3228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B847BAD8-EE16-46EF-9F1D-2E69AB93A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99A4F28A-BC31-4132-8833-AB6E2F2A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Rectangle 40">
            <a:extLst>
              <a:ext uri="{FF2B5EF4-FFF2-40B4-BE49-F238E27FC236}">
                <a16:creationId xmlns:a16="http://schemas.microsoft.com/office/drawing/2014/main" id="{4CD9E3B6-76D9-4C3C-8904-66301FE63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6">
            <a:extLst>
              <a:ext uri="{FF2B5EF4-FFF2-40B4-BE49-F238E27FC236}">
                <a16:creationId xmlns:a16="http://schemas.microsoft.com/office/drawing/2014/main" id="{B03E5DAD-6D56-4406-8126-57E9A3EFB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5" name="Rectangle 44">
            <a:extLst>
              <a:ext uri="{FF2B5EF4-FFF2-40B4-BE49-F238E27FC236}">
                <a16:creationId xmlns:a16="http://schemas.microsoft.com/office/drawing/2014/main" id="{EF9DBCE5-2A0D-4132-9400-C1A905E72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38190A0C-390B-418A-9335-DCD0FD830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B3197D9-0B4C-9E65-1A68-E2D2E528D137}"/>
              </a:ext>
            </a:extLst>
          </p:cNvPr>
          <p:cNvSpPr>
            <a:spLocks noGrp="1"/>
          </p:cNvSpPr>
          <p:nvPr>
            <p:ph type="title"/>
          </p:nvPr>
        </p:nvSpPr>
        <p:spPr>
          <a:xfrm>
            <a:off x="540279" y="967417"/>
            <a:ext cx="3778870" cy="2663666"/>
          </a:xfrm>
        </p:spPr>
        <p:txBody>
          <a:bodyPr vert="horz" lIns="91440" tIns="45720" rIns="91440" bIns="45720" rtlCol="0" anchor="b">
            <a:normAutofit/>
          </a:bodyPr>
          <a:lstStyle/>
          <a:p>
            <a:r>
              <a:rPr lang="en-US" sz="4000">
                <a:solidFill>
                  <a:srgbClr val="FEFFFF"/>
                </a:solidFill>
              </a:rPr>
              <a:t>Parts of Speech Identifiers</a:t>
            </a:r>
          </a:p>
        </p:txBody>
      </p:sp>
      <p:sp>
        <p:nvSpPr>
          <p:cNvPr id="49" name="Freeform 5">
            <a:extLst>
              <a:ext uri="{FF2B5EF4-FFF2-40B4-BE49-F238E27FC236}">
                <a16:creationId xmlns:a16="http://schemas.microsoft.com/office/drawing/2014/main" id="{A868EC83-FF48-45B4-B4C3-D25755DB4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8" name="Table 7">
            <a:extLst>
              <a:ext uri="{FF2B5EF4-FFF2-40B4-BE49-F238E27FC236}">
                <a16:creationId xmlns:a16="http://schemas.microsoft.com/office/drawing/2014/main" id="{E44F1089-B1C5-532B-4C41-F88D2BEA211C}"/>
              </a:ext>
            </a:extLst>
          </p:cNvPr>
          <p:cNvGraphicFramePr>
            <a:graphicFrameLocks noGrp="1"/>
          </p:cNvGraphicFramePr>
          <p:nvPr>
            <p:extLst>
              <p:ext uri="{D42A27DB-BD31-4B8C-83A1-F6EECF244321}">
                <p14:modId xmlns:p14="http://schemas.microsoft.com/office/powerpoint/2010/main" val="799802892"/>
              </p:ext>
            </p:extLst>
          </p:nvPr>
        </p:nvGraphicFramePr>
        <p:xfrm>
          <a:off x="6095999" y="373811"/>
          <a:ext cx="5037763" cy="6251071"/>
        </p:xfrm>
        <a:graphic>
          <a:graphicData uri="http://schemas.openxmlformats.org/drawingml/2006/table">
            <a:tbl>
              <a:tblPr firstRow="1" bandRow="1">
                <a:noFill/>
                <a:tableStyleId>{5C22544A-7EE6-4342-B048-85BDC9FD1C3A}</a:tableStyleId>
              </a:tblPr>
              <a:tblGrid>
                <a:gridCol w="1221348">
                  <a:extLst>
                    <a:ext uri="{9D8B030D-6E8A-4147-A177-3AD203B41FA5}">
                      <a16:colId xmlns:a16="http://schemas.microsoft.com/office/drawing/2014/main" val="605131809"/>
                    </a:ext>
                  </a:extLst>
                </a:gridCol>
                <a:gridCol w="2005228">
                  <a:extLst>
                    <a:ext uri="{9D8B030D-6E8A-4147-A177-3AD203B41FA5}">
                      <a16:colId xmlns:a16="http://schemas.microsoft.com/office/drawing/2014/main" val="2192719222"/>
                    </a:ext>
                  </a:extLst>
                </a:gridCol>
                <a:gridCol w="1811187">
                  <a:extLst>
                    <a:ext uri="{9D8B030D-6E8A-4147-A177-3AD203B41FA5}">
                      <a16:colId xmlns:a16="http://schemas.microsoft.com/office/drawing/2014/main" val="3552714915"/>
                    </a:ext>
                  </a:extLst>
                </a:gridCol>
              </a:tblGrid>
              <a:tr h="189427">
                <a:tc>
                  <a:txBody>
                    <a:bodyPr/>
                    <a:lstStyle/>
                    <a:p>
                      <a:pPr fontAlgn="b"/>
                      <a:r>
                        <a:rPr lang="en-GB" sz="700" b="1" cap="none" spc="30">
                          <a:solidFill>
                            <a:schemeClr val="tx1"/>
                          </a:solidFill>
                          <a:effectLst/>
                        </a:rPr>
                        <a:t>POS Tag</a:t>
                      </a:r>
                    </a:p>
                  </a:txBody>
                  <a:tcPr marL="0" marR="3899" marT="19493" marB="19493" anchor="ctr">
                    <a:lnL w="12700" cmpd="sng">
                      <a:noFill/>
                    </a:lnL>
                    <a:lnR w="12700" cmpd="sng">
                      <a:noFill/>
                    </a:lnR>
                    <a:lnT w="19050" cap="flat" cmpd="sng" algn="ctr">
                      <a:solidFill>
                        <a:schemeClr val="accent1"/>
                      </a:solidFill>
                      <a:prstDash val="solid"/>
                    </a:lnT>
                    <a:lnB w="38100" cmpd="sng">
                      <a:noFill/>
                    </a:lnB>
                    <a:noFill/>
                  </a:tcPr>
                </a:tc>
                <a:tc>
                  <a:txBody>
                    <a:bodyPr/>
                    <a:lstStyle/>
                    <a:p>
                      <a:pPr fontAlgn="b"/>
                      <a:r>
                        <a:rPr lang="en-GB" sz="700" b="1" cap="none" spc="30">
                          <a:solidFill>
                            <a:schemeClr val="tx1"/>
                          </a:solidFill>
                          <a:effectLst/>
                        </a:rPr>
                        <a:t>Meaning</a:t>
                      </a:r>
                    </a:p>
                  </a:txBody>
                  <a:tcPr marL="0" marR="3899" marT="19493" marB="19493" anchor="ctr">
                    <a:lnL w="12700" cmpd="sng">
                      <a:noFill/>
                    </a:lnL>
                    <a:lnR w="12700" cmpd="sng">
                      <a:noFill/>
                    </a:lnR>
                    <a:lnT w="19050" cap="flat" cmpd="sng" algn="ctr">
                      <a:solidFill>
                        <a:schemeClr val="accent1"/>
                      </a:solidFill>
                      <a:prstDash val="solid"/>
                    </a:lnT>
                    <a:lnB w="38100" cmpd="sng">
                      <a:noFill/>
                    </a:lnB>
                    <a:noFill/>
                  </a:tcPr>
                </a:tc>
                <a:tc>
                  <a:txBody>
                    <a:bodyPr/>
                    <a:lstStyle/>
                    <a:p>
                      <a:pPr fontAlgn="b"/>
                      <a:r>
                        <a:rPr lang="en-GB" sz="700" b="1" cap="none" spc="30">
                          <a:solidFill>
                            <a:schemeClr val="tx1"/>
                          </a:solidFill>
                          <a:effectLst/>
                        </a:rPr>
                        <a:t>Example</a:t>
                      </a:r>
                    </a:p>
                  </a:txBody>
                  <a:tcPr marL="0" marR="3899" marT="19493" marB="19493"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182508403"/>
                  </a:ext>
                </a:extLst>
              </a:tr>
              <a:tr h="168379">
                <a:tc>
                  <a:txBody>
                    <a:bodyPr/>
                    <a:lstStyle/>
                    <a:p>
                      <a:pPr fontAlgn="base"/>
                      <a:r>
                        <a:rPr lang="en-GB" sz="500" cap="none" spc="0">
                          <a:solidFill>
                            <a:schemeClr val="tx1"/>
                          </a:solidFill>
                          <a:effectLst/>
                        </a:rPr>
                        <a:t>CC</a:t>
                      </a:r>
                    </a:p>
                  </a:txBody>
                  <a:tcPr marL="0" marR="38986" marT="19493" marB="19493"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base"/>
                      <a:r>
                        <a:rPr lang="en-GB" sz="500" cap="none" spc="0">
                          <a:solidFill>
                            <a:schemeClr val="tx1"/>
                          </a:solidFill>
                          <a:effectLst/>
                        </a:rPr>
                        <a:t>Coordinating conjunction</a:t>
                      </a:r>
                    </a:p>
                  </a:txBody>
                  <a:tcPr marL="0" marR="38986" marT="19493" marB="19493"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base"/>
                      <a:r>
                        <a:rPr lang="en-GB" sz="500" cap="none" spc="0">
                          <a:solidFill>
                            <a:schemeClr val="tx1"/>
                          </a:solidFill>
                          <a:effectLst/>
                        </a:rPr>
                        <a:t>and</a:t>
                      </a:r>
                    </a:p>
                  </a:txBody>
                  <a:tcPr marL="0" marR="38986" marT="19493" marB="19493"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20431980"/>
                  </a:ext>
                </a:extLst>
              </a:tr>
              <a:tr h="168379">
                <a:tc>
                  <a:txBody>
                    <a:bodyPr/>
                    <a:lstStyle/>
                    <a:p>
                      <a:pPr fontAlgn="base"/>
                      <a:r>
                        <a:rPr lang="en-GB" sz="500" cap="none" spc="0">
                          <a:solidFill>
                            <a:srgbClr val="000000"/>
                          </a:solidFill>
                          <a:effectLst/>
                        </a:rPr>
                        <a:t>CD</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Cardinal number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1, one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474658708"/>
                  </a:ext>
                </a:extLst>
              </a:tr>
              <a:tr h="168379">
                <a:tc>
                  <a:txBody>
                    <a:bodyPr/>
                    <a:lstStyle/>
                    <a:p>
                      <a:pPr fontAlgn="base"/>
                      <a:r>
                        <a:rPr lang="en-GB" sz="500" cap="none" spc="0">
                          <a:solidFill>
                            <a:schemeClr val="tx1"/>
                          </a:solidFill>
                          <a:effectLst/>
                        </a:rPr>
                        <a:t>DT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Determiner</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the, a, an</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34874812"/>
                  </a:ext>
                </a:extLst>
              </a:tr>
              <a:tr h="168379">
                <a:tc>
                  <a:txBody>
                    <a:bodyPr/>
                    <a:lstStyle/>
                    <a:p>
                      <a:pPr fontAlgn="base"/>
                      <a:r>
                        <a:rPr lang="en-GB" sz="500" cap="none" spc="0">
                          <a:solidFill>
                            <a:srgbClr val="000000"/>
                          </a:solidFill>
                          <a:effectLst/>
                        </a:rPr>
                        <a:t>EX</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Existential there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there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397088845"/>
                  </a:ext>
                </a:extLst>
              </a:tr>
              <a:tr h="168379">
                <a:tc>
                  <a:txBody>
                    <a:bodyPr/>
                    <a:lstStyle/>
                    <a:p>
                      <a:pPr fontAlgn="base"/>
                      <a:r>
                        <a:rPr lang="en-GB" sz="500" cap="none" spc="0">
                          <a:solidFill>
                            <a:schemeClr val="tx1"/>
                          </a:solidFill>
                          <a:effectLst/>
                        </a:rPr>
                        <a:t>FW</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Foreign word</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café</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53967003"/>
                  </a:ext>
                </a:extLst>
              </a:tr>
              <a:tr h="168379">
                <a:tc>
                  <a:txBody>
                    <a:bodyPr/>
                    <a:lstStyle/>
                    <a:p>
                      <a:pPr fontAlgn="base"/>
                      <a:r>
                        <a:rPr lang="en-GB" sz="500" cap="none" spc="0">
                          <a:solidFill>
                            <a:srgbClr val="000000"/>
                          </a:solidFill>
                          <a:effectLst/>
                        </a:rPr>
                        <a:t>IN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Preposition or subordinating conjunction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in, on, at</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408701209"/>
                  </a:ext>
                </a:extLst>
              </a:tr>
              <a:tr h="168379">
                <a:tc>
                  <a:txBody>
                    <a:bodyPr/>
                    <a:lstStyle/>
                    <a:p>
                      <a:pPr fontAlgn="base"/>
                      <a:r>
                        <a:rPr lang="en-GB" sz="500" cap="none" spc="0">
                          <a:solidFill>
                            <a:schemeClr val="tx1"/>
                          </a:solidFill>
                          <a:effectLst/>
                        </a:rPr>
                        <a:t>JJ</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Adjective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big</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605044615"/>
                  </a:ext>
                </a:extLst>
              </a:tr>
              <a:tr h="168379">
                <a:tc>
                  <a:txBody>
                    <a:bodyPr/>
                    <a:lstStyle/>
                    <a:p>
                      <a:pPr fontAlgn="base"/>
                      <a:r>
                        <a:rPr lang="en-GB" sz="500" cap="none" spc="0">
                          <a:solidFill>
                            <a:srgbClr val="000000"/>
                          </a:solidFill>
                          <a:effectLst/>
                        </a:rPr>
                        <a:t>JJR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Adjective, comparative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bigger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92360473"/>
                  </a:ext>
                </a:extLst>
              </a:tr>
              <a:tr h="168379">
                <a:tc>
                  <a:txBody>
                    <a:bodyPr/>
                    <a:lstStyle/>
                    <a:p>
                      <a:pPr fontAlgn="base"/>
                      <a:r>
                        <a:rPr lang="en-GB" sz="500" cap="none" spc="0">
                          <a:solidFill>
                            <a:schemeClr val="tx1"/>
                          </a:solidFill>
                          <a:effectLst/>
                        </a:rPr>
                        <a:t>JJS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Adjective, superlative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biggest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403310373"/>
                  </a:ext>
                </a:extLst>
              </a:tr>
              <a:tr h="168379">
                <a:tc>
                  <a:txBody>
                    <a:bodyPr/>
                    <a:lstStyle/>
                    <a:p>
                      <a:pPr fontAlgn="base"/>
                      <a:r>
                        <a:rPr lang="en-GB" sz="500" cap="none" spc="0">
                          <a:solidFill>
                            <a:srgbClr val="000000"/>
                          </a:solidFill>
                          <a:effectLst/>
                        </a:rPr>
                        <a:t>LS</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List item marker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1, One, One.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65768180"/>
                  </a:ext>
                </a:extLst>
              </a:tr>
              <a:tr h="168379">
                <a:tc>
                  <a:txBody>
                    <a:bodyPr/>
                    <a:lstStyle/>
                    <a:p>
                      <a:pPr fontAlgn="base"/>
                      <a:r>
                        <a:rPr lang="en-GB" sz="500" cap="none" spc="0">
                          <a:solidFill>
                            <a:schemeClr val="tx1"/>
                          </a:solidFill>
                          <a:effectLst/>
                        </a:rPr>
                        <a:t>MD</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Modal</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can, could</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177893083"/>
                  </a:ext>
                </a:extLst>
              </a:tr>
              <a:tr h="168379">
                <a:tc>
                  <a:txBody>
                    <a:bodyPr/>
                    <a:lstStyle/>
                    <a:p>
                      <a:pPr fontAlgn="base"/>
                      <a:r>
                        <a:rPr lang="en-GB" sz="500" cap="none" spc="0">
                          <a:solidFill>
                            <a:srgbClr val="000000"/>
                          </a:solidFill>
                          <a:effectLst/>
                        </a:rPr>
                        <a:t>NN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Noun, singular or mass</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cat, dog</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0192173"/>
                  </a:ext>
                </a:extLst>
              </a:tr>
              <a:tr h="168379">
                <a:tc>
                  <a:txBody>
                    <a:bodyPr/>
                    <a:lstStyle/>
                    <a:p>
                      <a:pPr fontAlgn="base"/>
                      <a:r>
                        <a:rPr lang="en-GB" sz="500" cap="none" spc="0">
                          <a:solidFill>
                            <a:schemeClr val="tx1"/>
                          </a:solidFill>
                          <a:effectLst/>
                        </a:rPr>
                        <a:t>NNS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Noun, plural</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cats, dogs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837468939"/>
                  </a:ext>
                </a:extLst>
              </a:tr>
              <a:tr h="168379">
                <a:tc>
                  <a:txBody>
                    <a:bodyPr/>
                    <a:lstStyle/>
                    <a:p>
                      <a:pPr fontAlgn="base"/>
                      <a:r>
                        <a:rPr lang="en-GB" sz="500" cap="none" spc="0">
                          <a:solidFill>
                            <a:srgbClr val="000000"/>
                          </a:solidFill>
                          <a:effectLst/>
                        </a:rPr>
                        <a:t>NNP</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Proper noun, singular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London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56308599"/>
                  </a:ext>
                </a:extLst>
              </a:tr>
              <a:tr h="168379">
                <a:tc>
                  <a:txBody>
                    <a:bodyPr/>
                    <a:lstStyle/>
                    <a:p>
                      <a:pPr fontAlgn="base"/>
                      <a:r>
                        <a:rPr lang="en-GB" sz="500" cap="none" spc="0">
                          <a:solidFill>
                            <a:schemeClr val="tx1"/>
                          </a:solidFill>
                          <a:effectLst/>
                        </a:rPr>
                        <a:t>NNPS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Proper noun, plural</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Smiths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435442795"/>
                  </a:ext>
                </a:extLst>
              </a:tr>
              <a:tr h="168379">
                <a:tc>
                  <a:txBody>
                    <a:bodyPr/>
                    <a:lstStyle/>
                    <a:p>
                      <a:pPr fontAlgn="base"/>
                      <a:r>
                        <a:rPr lang="en-GB" sz="500" cap="none" spc="0">
                          <a:solidFill>
                            <a:srgbClr val="000000"/>
                          </a:solidFill>
                          <a:effectLst/>
                        </a:rPr>
                        <a:t>PDT</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Predeterminer</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all, both, half</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663272313"/>
                  </a:ext>
                </a:extLst>
              </a:tr>
              <a:tr h="168379">
                <a:tc>
                  <a:txBody>
                    <a:bodyPr/>
                    <a:lstStyle/>
                    <a:p>
                      <a:pPr fontAlgn="base"/>
                      <a:r>
                        <a:rPr lang="en-GB" sz="500" cap="none" spc="0">
                          <a:solidFill>
                            <a:schemeClr val="tx1"/>
                          </a:solidFill>
                          <a:effectLst/>
                        </a:rPr>
                        <a:t>POS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Possessive ending</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822529648"/>
                  </a:ext>
                </a:extLst>
              </a:tr>
              <a:tr h="168379">
                <a:tc>
                  <a:txBody>
                    <a:bodyPr/>
                    <a:lstStyle/>
                    <a:p>
                      <a:pPr fontAlgn="base"/>
                      <a:r>
                        <a:rPr lang="en-GB" sz="500" cap="none" spc="0">
                          <a:solidFill>
                            <a:srgbClr val="000000"/>
                          </a:solidFill>
                          <a:effectLst/>
                        </a:rPr>
                        <a:t>PRP</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Personal pronoun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I, you, he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6999648"/>
                  </a:ext>
                </a:extLst>
              </a:tr>
              <a:tr h="168379">
                <a:tc>
                  <a:txBody>
                    <a:bodyPr/>
                    <a:lstStyle/>
                    <a:p>
                      <a:pPr fontAlgn="base"/>
                      <a:r>
                        <a:rPr lang="en-GB" sz="500" cap="none" spc="0">
                          <a:solidFill>
                            <a:schemeClr val="tx1"/>
                          </a:solidFill>
                          <a:effectLst/>
                        </a:rPr>
                        <a:t>PRP$</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Possessive pronoun</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my, your, his</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84505631"/>
                  </a:ext>
                </a:extLst>
              </a:tr>
              <a:tr h="168379">
                <a:tc>
                  <a:txBody>
                    <a:bodyPr/>
                    <a:lstStyle/>
                    <a:p>
                      <a:pPr fontAlgn="base"/>
                      <a:r>
                        <a:rPr lang="en-GB" sz="500" cap="none" spc="0">
                          <a:solidFill>
                            <a:srgbClr val="000000"/>
                          </a:solidFill>
                          <a:effectLst/>
                        </a:rPr>
                        <a:t>RB</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Adverb</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quickly</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54247103"/>
                  </a:ext>
                </a:extLst>
              </a:tr>
              <a:tr h="168379">
                <a:tc>
                  <a:txBody>
                    <a:bodyPr/>
                    <a:lstStyle/>
                    <a:p>
                      <a:pPr fontAlgn="base"/>
                      <a:r>
                        <a:rPr lang="en-GB" sz="500" cap="none" spc="0">
                          <a:solidFill>
                            <a:schemeClr val="tx1"/>
                          </a:solidFill>
                          <a:effectLst/>
                        </a:rPr>
                        <a:t>RBR</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Adverb, comparative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faster</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224017549"/>
                  </a:ext>
                </a:extLst>
              </a:tr>
              <a:tr h="168379">
                <a:tc>
                  <a:txBody>
                    <a:bodyPr/>
                    <a:lstStyle/>
                    <a:p>
                      <a:pPr fontAlgn="base"/>
                      <a:r>
                        <a:rPr lang="en-GB" sz="500" cap="none" spc="0">
                          <a:solidFill>
                            <a:srgbClr val="000000"/>
                          </a:solidFill>
                          <a:effectLst/>
                        </a:rPr>
                        <a:t>RBS</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Adverb, superlative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fastest</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141066294"/>
                  </a:ext>
                </a:extLst>
              </a:tr>
              <a:tr h="168379">
                <a:tc>
                  <a:txBody>
                    <a:bodyPr/>
                    <a:lstStyle/>
                    <a:p>
                      <a:pPr fontAlgn="base"/>
                      <a:r>
                        <a:rPr lang="en-GB" sz="500" cap="none" spc="0">
                          <a:solidFill>
                            <a:schemeClr val="tx1"/>
                          </a:solidFill>
                          <a:effectLst/>
                        </a:rPr>
                        <a:t>RP</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Particle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up, off, about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717146881"/>
                  </a:ext>
                </a:extLst>
              </a:tr>
              <a:tr h="168379">
                <a:tc>
                  <a:txBody>
                    <a:bodyPr/>
                    <a:lstStyle/>
                    <a:p>
                      <a:pPr fontAlgn="base"/>
                      <a:r>
                        <a:rPr lang="en-GB" sz="500" cap="none" spc="0">
                          <a:solidFill>
                            <a:srgbClr val="000000"/>
                          </a:solidFill>
                          <a:effectLst/>
                        </a:rPr>
                        <a:t>SYM</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Symbol</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 %, &amp;</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502881216"/>
                  </a:ext>
                </a:extLst>
              </a:tr>
              <a:tr h="168379">
                <a:tc>
                  <a:txBody>
                    <a:bodyPr/>
                    <a:lstStyle/>
                    <a:p>
                      <a:pPr fontAlgn="base"/>
                      <a:r>
                        <a:rPr lang="en-GB" sz="500" cap="none" spc="0">
                          <a:solidFill>
                            <a:schemeClr val="tx1"/>
                          </a:solidFill>
                          <a:effectLst/>
                        </a:rPr>
                        <a:t>TO</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to</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to</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383113924"/>
                  </a:ext>
                </a:extLst>
              </a:tr>
              <a:tr h="168379">
                <a:tc>
                  <a:txBody>
                    <a:bodyPr/>
                    <a:lstStyle/>
                    <a:p>
                      <a:pPr fontAlgn="base"/>
                      <a:r>
                        <a:rPr lang="en-GB" sz="500" cap="none" spc="0">
                          <a:solidFill>
                            <a:srgbClr val="000000"/>
                          </a:solidFill>
                          <a:effectLst/>
                        </a:rPr>
                        <a:t>UH</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Interjection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oh, ah, uh</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878098982"/>
                  </a:ext>
                </a:extLst>
              </a:tr>
              <a:tr h="168379">
                <a:tc>
                  <a:txBody>
                    <a:bodyPr/>
                    <a:lstStyle/>
                    <a:p>
                      <a:pPr fontAlgn="base"/>
                      <a:r>
                        <a:rPr lang="en-GB" sz="500" cap="none" spc="0">
                          <a:solidFill>
                            <a:schemeClr val="tx1"/>
                          </a:solidFill>
                          <a:effectLst/>
                        </a:rPr>
                        <a:t>VB</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Verb, base form</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eat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236826337"/>
                  </a:ext>
                </a:extLst>
              </a:tr>
              <a:tr h="168379">
                <a:tc>
                  <a:txBody>
                    <a:bodyPr/>
                    <a:lstStyle/>
                    <a:p>
                      <a:pPr fontAlgn="base"/>
                      <a:r>
                        <a:rPr lang="en-GB" sz="500" cap="none" spc="0">
                          <a:solidFill>
                            <a:srgbClr val="000000"/>
                          </a:solidFill>
                          <a:effectLst/>
                        </a:rPr>
                        <a:t>VBD</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Verb, past tense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ate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210669104"/>
                  </a:ext>
                </a:extLst>
              </a:tr>
              <a:tr h="168379">
                <a:tc>
                  <a:txBody>
                    <a:bodyPr/>
                    <a:lstStyle/>
                    <a:p>
                      <a:pPr fontAlgn="base"/>
                      <a:r>
                        <a:rPr lang="en-GB" sz="500" cap="none" spc="0">
                          <a:solidFill>
                            <a:schemeClr val="tx1"/>
                          </a:solidFill>
                          <a:effectLst/>
                        </a:rPr>
                        <a:t>VBG</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Verb, gerund or present participle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eating</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268170994"/>
                  </a:ext>
                </a:extLst>
              </a:tr>
              <a:tr h="168379">
                <a:tc>
                  <a:txBody>
                    <a:bodyPr/>
                    <a:lstStyle/>
                    <a:p>
                      <a:pPr fontAlgn="base"/>
                      <a:r>
                        <a:rPr lang="en-GB" sz="500" cap="none" spc="0">
                          <a:solidFill>
                            <a:srgbClr val="000000"/>
                          </a:solidFill>
                          <a:effectLst/>
                        </a:rPr>
                        <a:t>VBN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Verb, past participle</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eaten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952401901"/>
                  </a:ext>
                </a:extLst>
              </a:tr>
              <a:tr h="168379">
                <a:tc>
                  <a:txBody>
                    <a:bodyPr/>
                    <a:lstStyle/>
                    <a:p>
                      <a:pPr fontAlgn="base"/>
                      <a:r>
                        <a:rPr lang="en-GB" sz="500" cap="none" spc="0">
                          <a:solidFill>
                            <a:schemeClr val="tx1"/>
                          </a:solidFill>
                          <a:effectLst/>
                        </a:rPr>
                        <a:t>VBP</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Verb, non-3rd person singular present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eat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588352277"/>
                  </a:ext>
                </a:extLst>
              </a:tr>
              <a:tr h="168379">
                <a:tc>
                  <a:txBody>
                    <a:bodyPr/>
                    <a:lstStyle/>
                    <a:p>
                      <a:pPr fontAlgn="base"/>
                      <a:r>
                        <a:rPr lang="en-GB" sz="500" cap="none" spc="0">
                          <a:solidFill>
                            <a:srgbClr val="000000"/>
                          </a:solidFill>
                          <a:effectLst/>
                        </a:rPr>
                        <a:t>VBZ</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Verb, 3rd person singular present</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eats</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869357176"/>
                  </a:ext>
                </a:extLst>
              </a:tr>
              <a:tr h="168379">
                <a:tc>
                  <a:txBody>
                    <a:bodyPr/>
                    <a:lstStyle/>
                    <a:p>
                      <a:pPr fontAlgn="base"/>
                      <a:r>
                        <a:rPr lang="en-GB" sz="500" cap="none" spc="0">
                          <a:solidFill>
                            <a:schemeClr val="tx1"/>
                          </a:solidFill>
                          <a:effectLst/>
                        </a:rPr>
                        <a:t>WDT</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err="1">
                          <a:solidFill>
                            <a:schemeClr val="tx1"/>
                          </a:solidFill>
                          <a:effectLst/>
                        </a:rPr>
                        <a:t>Wh</a:t>
                      </a:r>
                      <a:r>
                        <a:rPr lang="en-GB" sz="500" cap="none" spc="0">
                          <a:solidFill>
                            <a:schemeClr val="tx1"/>
                          </a:solidFill>
                          <a:effectLst/>
                        </a:rPr>
                        <a:t>-determiner</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which, whatever</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996618422"/>
                  </a:ext>
                </a:extLst>
              </a:tr>
              <a:tr h="168379">
                <a:tc>
                  <a:txBody>
                    <a:bodyPr/>
                    <a:lstStyle/>
                    <a:p>
                      <a:pPr fontAlgn="base"/>
                      <a:r>
                        <a:rPr lang="en-GB" sz="500" cap="none" spc="0">
                          <a:solidFill>
                            <a:srgbClr val="000000"/>
                          </a:solidFill>
                          <a:effectLst/>
                        </a:rPr>
                        <a:t>WP</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err="1">
                          <a:solidFill>
                            <a:srgbClr val="000000"/>
                          </a:solidFill>
                          <a:effectLst/>
                        </a:rPr>
                        <a:t>Wh</a:t>
                      </a:r>
                      <a:r>
                        <a:rPr lang="en-GB" sz="500" cap="none" spc="0">
                          <a:solidFill>
                            <a:srgbClr val="000000"/>
                          </a:solidFill>
                          <a:effectLst/>
                        </a:rPr>
                        <a:t>-pronoun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what, who, whom</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989380429"/>
                  </a:ext>
                </a:extLst>
              </a:tr>
              <a:tr h="168379">
                <a:tc>
                  <a:txBody>
                    <a:bodyPr/>
                    <a:lstStyle/>
                    <a:p>
                      <a:pPr fontAlgn="base"/>
                      <a:r>
                        <a:rPr lang="en-GB" sz="500" cap="none" spc="0">
                          <a:solidFill>
                            <a:schemeClr val="tx1"/>
                          </a:solidFill>
                          <a:effectLst/>
                        </a:rPr>
                        <a:t>WP$</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Possessive </a:t>
                      </a:r>
                      <a:r>
                        <a:rPr lang="en-GB" sz="500" cap="none" spc="0" err="1">
                          <a:solidFill>
                            <a:schemeClr val="tx1"/>
                          </a:solidFill>
                          <a:effectLst/>
                        </a:rPr>
                        <a:t>wh</a:t>
                      </a:r>
                      <a:r>
                        <a:rPr lang="en-GB" sz="500" cap="none" spc="0">
                          <a:solidFill>
                            <a:schemeClr val="tx1"/>
                          </a:solidFill>
                          <a:effectLst/>
                        </a:rPr>
                        <a:t>-pronoun</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base"/>
                      <a:r>
                        <a:rPr lang="en-GB" sz="500" cap="none" spc="0">
                          <a:solidFill>
                            <a:schemeClr val="tx1"/>
                          </a:solidFill>
                          <a:effectLst/>
                        </a:rPr>
                        <a:t>whose</a:t>
                      </a:r>
                    </a:p>
                  </a:txBody>
                  <a:tcPr marL="0" marR="38986" marT="19493" marB="19493"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334518005"/>
                  </a:ext>
                </a:extLst>
              </a:tr>
              <a:tr h="168379">
                <a:tc>
                  <a:txBody>
                    <a:bodyPr/>
                    <a:lstStyle/>
                    <a:p>
                      <a:pPr fontAlgn="base"/>
                      <a:r>
                        <a:rPr lang="en-GB" sz="500" cap="none" spc="0">
                          <a:solidFill>
                            <a:srgbClr val="000000"/>
                          </a:solidFill>
                          <a:effectLst/>
                        </a:rPr>
                        <a:t>WRB</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err="1">
                          <a:solidFill>
                            <a:srgbClr val="000000"/>
                          </a:solidFill>
                          <a:effectLst/>
                        </a:rPr>
                        <a:t>Wh</a:t>
                      </a:r>
                      <a:r>
                        <a:rPr lang="en-GB" sz="500" cap="none" spc="0">
                          <a:solidFill>
                            <a:srgbClr val="000000"/>
                          </a:solidFill>
                          <a:effectLst/>
                        </a:rPr>
                        <a:t>-adverb</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base"/>
                      <a:r>
                        <a:rPr lang="en-GB" sz="500" cap="none" spc="0">
                          <a:solidFill>
                            <a:srgbClr val="000000"/>
                          </a:solidFill>
                          <a:effectLst/>
                        </a:rPr>
                        <a:t>where, when</a:t>
                      </a:r>
                    </a:p>
                  </a:txBody>
                  <a:tcPr marL="19493" marR="38986" marT="19493" marB="19493"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585068172"/>
                  </a:ext>
                </a:extLst>
              </a:tr>
            </a:tbl>
          </a:graphicData>
        </a:graphic>
      </p:graphicFrame>
    </p:spTree>
    <p:extLst>
      <p:ext uri="{BB962C8B-B14F-4D97-AF65-F5344CB8AC3E}">
        <p14:creationId xmlns:p14="http://schemas.microsoft.com/office/powerpoint/2010/main" val="297969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1</a:t>
            </a:r>
            <a:br>
              <a:rPr lang="en-US" sz="3000">
                <a:solidFill>
                  <a:srgbClr val="FEFFFF"/>
                </a:solidFill>
                <a:latin typeface="ADLaM Display"/>
                <a:ea typeface="ADLaM Display"/>
                <a:cs typeface="ADLaM Display"/>
              </a:rPr>
            </a:br>
            <a:r>
              <a:rPr lang="en-US" sz="3000">
                <a:solidFill>
                  <a:srgbClr val="FEFFFF"/>
                </a:solidFill>
                <a:latin typeface="ADLaM Display"/>
                <a:ea typeface="ADLaM Display"/>
                <a:cs typeface="ADLaM Display"/>
              </a:rPr>
              <a:t>Introduction to NLP – Project Kickoff</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What is NLP? </a:t>
            </a:r>
          </a:p>
          <a:p>
            <a:r>
              <a:rPr lang="en-US">
                <a:solidFill>
                  <a:srgbClr val="FEFFFF"/>
                </a:solidFill>
                <a:latin typeface="ADLaM Display"/>
                <a:ea typeface="ADLaM Display"/>
                <a:cs typeface="ADLaM Display"/>
              </a:rPr>
              <a:t>Natural Language Processing </a:t>
            </a:r>
            <a:r>
              <a:rPr lang="en-US">
                <a:solidFill>
                  <a:srgbClr val="FEFFFF"/>
                </a:solidFill>
                <a:ea typeface="+mn-lt"/>
                <a:cs typeface="+mn-lt"/>
              </a:rPr>
              <a:t> (NLP) is a field of artificial intelligence (AI) that focuses on the interaction between computers and humans through natural language. The goal of NLP is to enable computers to understand, interpret, and generate human language in a way that is both meaningful and contextually relevant. NLP involves the application of computational techniques to process, analyze, and derive insights from human language data.</a:t>
            </a:r>
            <a:endParaRPr lang="en-US">
              <a:solidFill>
                <a:srgbClr val="FEFFFF"/>
              </a:solidFill>
              <a:latin typeface="ADLaM Display"/>
              <a:ea typeface="ADLaM Display"/>
              <a:cs typeface="ADLaM Display"/>
            </a:endParaRPr>
          </a:p>
        </p:txBody>
      </p:sp>
    </p:spTree>
    <p:extLst>
      <p:ext uri="{BB962C8B-B14F-4D97-AF65-F5344CB8AC3E}">
        <p14:creationId xmlns:p14="http://schemas.microsoft.com/office/powerpoint/2010/main" val="143655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73150" y="-359424"/>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1</a:t>
            </a:r>
            <a:br>
              <a:rPr lang="en-US" sz="3000">
                <a:latin typeface="ADLaM Display"/>
                <a:ea typeface="ADLaM Display"/>
                <a:cs typeface="ADLaM Display"/>
              </a:rPr>
            </a:br>
            <a:r>
              <a:rPr lang="en-US" sz="3000">
                <a:solidFill>
                  <a:srgbClr val="FEFFFF"/>
                </a:solidFill>
                <a:latin typeface="ADLaM Display"/>
                <a:ea typeface="ADLaM Display"/>
                <a:cs typeface="ADLaM Display"/>
              </a:rPr>
              <a:t>Language Technology Apps</a:t>
            </a:r>
          </a:p>
        </p:txBody>
      </p:sp>
      <p:pic>
        <p:nvPicPr>
          <p:cNvPr id="3" name="Content Placeholder 2" descr="A cartoon of a green bird&#10;&#10;Description automatically generated">
            <a:extLst>
              <a:ext uri="{FF2B5EF4-FFF2-40B4-BE49-F238E27FC236}">
                <a16:creationId xmlns:a16="http://schemas.microsoft.com/office/drawing/2014/main" id="{AEEBC4F4-7177-9F6E-8973-BDD4BC352F45}"/>
              </a:ext>
            </a:extLst>
          </p:cNvPr>
          <p:cNvPicPr>
            <a:picLocks noGrp="1" noChangeAspect="1"/>
          </p:cNvPicPr>
          <p:nvPr>
            <p:ph idx="1"/>
          </p:nvPr>
        </p:nvPicPr>
        <p:blipFill>
          <a:blip r:embed="rId4"/>
          <a:stretch>
            <a:fillRect/>
          </a:stretch>
        </p:blipFill>
        <p:spPr>
          <a:xfrm>
            <a:off x="772654" y="2090017"/>
            <a:ext cx="1409880" cy="1381125"/>
          </a:xfrm>
        </p:spPr>
      </p:pic>
      <p:pic>
        <p:nvPicPr>
          <p:cNvPr id="4" name="Picture 3" descr="A blue and pink circle with white border&#10;&#10;Description automatically generated">
            <a:extLst>
              <a:ext uri="{FF2B5EF4-FFF2-40B4-BE49-F238E27FC236}">
                <a16:creationId xmlns:a16="http://schemas.microsoft.com/office/drawing/2014/main" id="{C2358ACC-DA05-A888-2681-0872D256F53E}"/>
              </a:ext>
            </a:extLst>
          </p:cNvPr>
          <p:cNvPicPr>
            <a:picLocks noChangeAspect="1"/>
          </p:cNvPicPr>
          <p:nvPr/>
        </p:nvPicPr>
        <p:blipFill>
          <a:blip r:embed="rId5"/>
          <a:stretch>
            <a:fillRect/>
          </a:stretch>
        </p:blipFill>
        <p:spPr>
          <a:xfrm>
            <a:off x="2543929" y="2086729"/>
            <a:ext cx="1368726" cy="1383103"/>
          </a:xfrm>
          <a:prstGeom prst="rect">
            <a:avLst/>
          </a:prstGeom>
        </p:spPr>
      </p:pic>
      <p:pic>
        <p:nvPicPr>
          <p:cNvPr id="5" name="Picture 4" descr="A blue and white logo&#10;&#10;Description automatically generated">
            <a:extLst>
              <a:ext uri="{FF2B5EF4-FFF2-40B4-BE49-F238E27FC236}">
                <a16:creationId xmlns:a16="http://schemas.microsoft.com/office/drawing/2014/main" id="{605A7AF9-FC3C-2A14-8123-E4CFAFCD52F5}"/>
              </a:ext>
            </a:extLst>
          </p:cNvPr>
          <p:cNvPicPr>
            <a:picLocks noChangeAspect="1"/>
          </p:cNvPicPr>
          <p:nvPr/>
        </p:nvPicPr>
        <p:blipFill>
          <a:blip r:embed="rId6"/>
          <a:stretch>
            <a:fillRect/>
          </a:stretch>
        </p:blipFill>
        <p:spPr>
          <a:xfrm>
            <a:off x="4259561" y="2088580"/>
            <a:ext cx="1395503" cy="1366750"/>
          </a:xfrm>
          <a:prstGeom prst="rect">
            <a:avLst/>
          </a:prstGeom>
        </p:spPr>
      </p:pic>
      <p:pic>
        <p:nvPicPr>
          <p:cNvPr id="6" name="Picture 5" descr="A green circle with a white arrow&#10;&#10;Description automatically generated">
            <a:extLst>
              <a:ext uri="{FF2B5EF4-FFF2-40B4-BE49-F238E27FC236}">
                <a16:creationId xmlns:a16="http://schemas.microsoft.com/office/drawing/2014/main" id="{0B4545BF-7444-314D-61E7-260D904F8F8C}"/>
              </a:ext>
            </a:extLst>
          </p:cNvPr>
          <p:cNvPicPr>
            <a:picLocks noChangeAspect="1"/>
          </p:cNvPicPr>
          <p:nvPr/>
        </p:nvPicPr>
        <p:blipFill>
          <a:blip r:embed="rId7"/>
          <a:stretch>
            <a:fillRect/>
          </a:stretch>
        </p:blipFill>
        <p:spPr>
          <a:xfrm>
            <a:off x="5906770" y="2079772"/>
            <a:ext cx="1612809" cy="1397480"/>
          </a:xfrm>
          <a:prstGeom prst="rect">
            <a:avLst/>
          </a:prstGeom>
        </p:spPr>
      </p:pic>
      <p:pic>
        <p:nvPicPr>
          <p:cNvPr id="7" name="Picture 6" descr="A blue square with white text&#10;&#10;Description automatically generated">
            <a:extLst>
              <a:ext uri="{FF2B5EF4-FFF2-40B4-BE49-F238E27FC236}">
                <a16:creationId xmlns:a16="http://schemas.microsoft.com/office/drawing/2014/main" id="{01ECA49B-AE3F-45C1-8A44-0DE592F0CD35}"/>
              </a:ext>
            </a:extLst>
          </p:cNvPr>
          <p:cNvPicPr>
            <a:picLocks noChangeAspect="1"/>
          </p:cNvPicPr>
          <p:nvPr/>
        </p:nvPicPr>
        <p:blipFill>
          <a:blip r:embed="rId8"/>
          <a:stretch>
            <a:fillRect/>
          </a:stretch>
        </p:blipFill>
        <p:spPr>
          <a:xfrm>
            <a:off x="776692" y="3914112"/>
            <a:ext cx="1411858" cy="1440612"/>
          </a:xfrm>
          <a:prstGeom prst="rect">
            <a:avLst/>
          </a:prstGeom>
        </p:spPr>
      </p:pic>
      <p:pic>
        <p:nvPicPr>
          <p:cNvPr id="8" name="Picture 7" descr="A black and white logo&#10;&#10;Description automatically generated">
            <a:extLst>
              <a:ext uri="{FF2B5EF4-FFF2-40B4-BE49-F238E27FC236}">
                <a16:creationId xmlns:a16="http://schemas.microsoft.com/office/drawing/2014/main" id="{C8BB3703-9C0A-0BAD-BADC-41A125589F2A}"/>
              </a:ext>
            </a:extLst>
          </p:cNvPr>
          <p:cNvPicPr>
            <a:picLocks noChangeAspect="1"/>
          </p:cNvPicPr>
          <p:nvPr/>
        </p:nvPicPr>
        <p:blipFill>
          <a:blip r:embed="rId9"/>
          <a:stretch>
            <a:fillRect/>
          </a:stretch>
        </p:blipFill>
        <p:spPr>
          <a:xfrm>
            <a:off x="2486547" y="3915165"/>
            <a:ext cx="1426234" cy="1426234"/>
          </a:xfrm>
          <a:prstGeom prst="rect">
            <a:avLst/>
          </a:prstGeom>
        </p:spPr>
      </p:pic>
      <p:pic>
        <p:nvPicPr>
          <p:cNvPr id="9" name="Picture 8" descr="A green circle with a white logo&#10;&#10;Description automatically generated">
            <a:extLst>
              <a:ext uri="{FF2B5EF4-FFF2-40B4-BE49-F238E27FC236}">
                <a16:creationId xmlns:a16="http://schemas.microsoft.com/office/drawing/2014/main" id="{1CFC32CF-844F-8A15-E155-A6C273F8396A}"/>
              </a:ext>
            </a:extLst>
          </p:cNvPr>
          <p:cNvPicPr>
            <a:picLocks noChangeAspect="1"/>
          </p:cNvPicPr>
          <p:nvPr/>
        </p:nvPicPr>
        <p:blipFill>
          <a:blip r:embed="rId10"/>
          <a:stretch>
            <a:fillRect/>
          </a:stretch>
        </p:blipFill>
        <p:spPr>
          <a:xfrm>
            <a:off x="4227722" y="3913173"/>
            <a:ext cx="1424257" cy="1438636"/>
          </a:xfrm>
          <a:prstGeom prst="rect">
            <a:avLst/>
          </a:prstGeom>
        </p:spPr>
      </p:pic>
      <p:pic>
        <p:nvPicPr>
          <p:cNvPr id="10" name="Picture 9" descr="A white and blue logo&#10;&#10;Description automatically generated">
            <a:extLst>
              <a:ext uri="{FF2B5EF4-FFF2-40B4-BE49-F238E27FC236}">
                <a16:creationId xmlns:a16="http://schemas.microsoft.com/office/drawing/2014/main" id="{89BD6FD2-7232-07C5-395F-C2189C093B07}"/>
              </a:ext>
            </a:extLst>
          </p:cNvPr>
          <p:cNvPicPr>
            <a:picLocks noChangeAspect="1"/>
          </p:cNvPicPr>
          <p:nvPr/>
        </p:nvPicPr>
        <p:blipFill>
          <a:blip r:embed="rId11"/>
          <a:stretch>
            <a:fillRect/>
          </a:stretch>
        </p:blipFill>
        <p:spPr>
          <a:xfrm>
            <a:off x="5957802" y="3915866"/>
            <a:ext cx="1541254" cy="1526876"/>
          </a:xfrm>
          <a:prstGeom prst="rect">
            <a:avLst/>
          </a:prstGeom>
        </p:spPr>
      </p:pic>
    </p:spTree>
    <p:extLst>
      <p:ext uri="{BB962C8B-B14F-4D97-AF65-F5344CB8AC3E}">
        <p14:creationId xmlns:p14="http://schemas.microsoft.com/office/powerpoint/2010/main" val="3936416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fontScale="90000"/>
          </a:bodyPr>
          <a:lstStyle/>
          <a:p>
            <a:r>
              <a:rPr lang="en-US" sz="3000">
                <a:solidFill>
                  <a:srgbClr val="FEFFFF"/>
                </a:solidFill>
                <a:latin typeface="ADLaM Display"/>
                <a:ea typeface="ADLaM Display"/>
                <a:cs typeface="ADLaM Display"/>
              </a:rPr>
              <a:t>Day 1</a:t>
            </a:r>
            <a:br>
              <a:rPr lang="en-US" sz="3000">
                <a:latin typeface="ADLaM Display"/>
                <a:ea typeface="ADLaM Display"/>
                <a:cs typeface="ADLaM Display"/>
              </a:rPr>
            </a:br>
            <a:r>
              <a:rPr lang="en-US" sz="3000">
                <a:solidFill>
                  <a:srgbClr val="FEFFFF"/>
                </a:solidFill>
                <a:latin typeface="ADLaM Display"/>
                <a:ea typeface="ADLaM Display"/>
                <a:cs typeface="ADLaM Display"/>
              </a:rPr>
              <a:t>Project Intro – Virtual Personal Assistant</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mn-lt"/>
                <a:cs typeface="+mn-lt"/>
              </a:rPr>
              <a:t>There has to be a better way...</a:t>
            </a:r>
          </a:p>
          <a:p>
            <a:endParaRPr lang="en-US">
              <a:solidFill>
                <a:srgbClr val="FEFFFF"/>
              </a:solidFill>
              <a:latin typeface="ADLaM Display"/>
              <a:ea typeface="+mn-lt"/>
              <a:cs typeface="+mn-lt"/>
            </a:endParaRPr>
          </a:p>
          <a:p>
            <a:endParaRPr lang="en-US">
              <a:solidFill>
                <a:srgbClr val="FEFFFF"/>
              </a:solidFill>
              <a:ea typeface="+mn-lt"/>
              <a:cs typeface="+mn-lt"/>
            </a:endParaRPr>
          </a:p>
          <a:p>
            <a:endParaRPr lang="en-US">
              <a:solidFill>
                <a:srgbClr val="FEFFFF"/>
              </a:solidFill>
              <a:ea typeface="+mn-lt"/>
              <a:cs typeface="+mn-lt"/>
            </a:endParaRPr>
          </a:p>
        </p:txBody>
      </p:sp>
      <p:pic>
        <p:nvPicPr>
          <p:cNvPr id="3" name="Online Media 2" title="Introducing 24me">
            <a:hlinkClick r:id="" action="ppaction://media"/>
            <a:extLst>
              <a:ext uri="{FF2B5EF4-FFF2-40B4-BE49-F238E27FC236}">
                <a16:creationId xmlns:a16="http://schemas.microsoft.com/office/drawing/2014/main" id="{968E6C8B-AB88-CC88-9469-0343364D5C46}"/>
              </a:ext>
            </a:extLst>
          </p:cNvPr>
          <p:cNvPicPr>
            <a:picLocks noRot="1" noChangeAspect="1"/>
          </p:cNvPicPr>
          <p:nvPr>
            <a:videoFile r:link="rId1"/>
          </p:nvPr>
        </p:nvPicPr>
        <p:blipFill>
          <a:blip r:embed="rId5"/>
          <a:stretch>
            <a:fillRect/>
          </a:stretch>
        </p:blipFill>
        <p:spPr>
          <a:xfrm>
            <a:off x="910746" y="2641120"/>
            <a:ext cx="6389570" cy="3459194"/>
          </a:xfrm>
          <a:prstGeom prst="rect">
            <a:avLst/>
          </a:prstGeom>
        </p:spPr>
      </p:pic>
    </p:spTree>
    <p:extLst>
      <p:ext uri="{BB962C8B-B14F-4D97-AF65-F5344CB8AC3E}">
        <p14:creationId xmlns:p14="http://schemas.microsoft.com/office/powerpoint/2010/main" val="361536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1 – Virtual Personal Assistant</a:t>
            </a:r>
            <a:br>
              <a:rPr lang="en-US" sz="3000">
                <a:latin typeface="ADLaM Display"/>
                <a:ea typeface="ADLaM Display"/>
                <a:cs typeface="ADLaM Display"/>
              </a:rPr>
            </a:br>
            <a:r>
              <a:rPr lang="en-US" sz="3000">
                <a:solidFill>
                  <a:srgbClr val="FEFFFF"/>
                </a:solidFill>
                <a:latin typeface="ADLaM Display"/>
                <a:ea typeface="ADLaM Display"/>
                <a:cs typeface="ADLaM Display"/>
              </a:rPr>
              <a:t>Key Functionalities</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What are the key functions of an assistant?</a:t>
            </a:r>
          </a:p>
          <a:p>
            <a:endParaRPr lang="en-US">
              <a:solidFill>
                <a:srgbClr val="FEFFFF"/>
              </a:solidFill>
              <a:latin typeface="ADLaM Display"/>
              <a:ea typeface="ADLaM Display"/>
              <a:cs typeface="ADLaM Display"/>
            </a:endParaRPr>
          </a:p>
          <a:p>
            <a:endParaRPr lang="en-US">
              <a:solidFill>
                <a:srgbClr val="FEFFFF"/>
              </a:solidFill>
              <a:latin typeface="ADLaM Display"/>
              <a:ea typeface="ADLaM Display"/>
              <a:cs typeface="ADLaM Display"/>
            </a:endParaRPr>
          </a:p>
          <a:p>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What should a virtual assistant be able to do?</a:t>
            </a:r>
          </a:p>
        </p:txBody>
      </p:sp>
    </p:spTree>
    <p:extLst>
      <p:ext uri="{BB962C8B-B14F-4D97-AF65-F5344CB8AC3E}">
        <p14:creationId xmlns:p14="http://schemas.microsoft.com/office/powerpoint/2010/main" val="15400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1 – Virtual Personal Assistant</a:t>
            </a:r>
            <a:br>
              <a:rPr lang="en-US" sz="3000">
                <a:latin typeface="ADLaM Display"/>
                <a:ea typeface="ADLaM Display"/>
                <a:cs typeface="ADLaM Display"/>
              </a:rPr>
            </a:br>
            <a:r>
              <a:rPr lang="en-US" sz="3000">
                <a:solidFill>
                  <a:srgbClr val="FEFFFF"/>
                </a:solidFill>
                <a:latin typeface="ADLaM Display"/>
                <a:ea typeface="ADLaM Display"/>
                <a:cs typeface="ADLaM Display"/>
              </a:rPr>
              <a:t>Key Functionalities</a:t>
            </a:r>
          </a:p>
        </p:txBody>
      </p:sp>
      <p:graphicFrame>
        <p:nvGraphicFramePr>
          <p:cNvPr id="3" name="Content Placeholder 2">
            <a:extLst>
              <a:ext uri="{FF2B5EF4-FFF2-40B4-BE49-F238E27FC236}">
                <a16:creationId xmlns:a16="http://schemas.microsoft.com/office/drawing/2014/main" id="{CDADA9FD-4B0C-4ACA-18D0-D5C8D27ED63F}"/>
              </a:ext>
            </a:extLst>
          </p:cNvPr>
          <p:cNvGraphicFramePr>
            <a:graphicFrameLocks noGrp="1"/>
          </p:cNvGraphicFramePr>
          <p:nvPr>
            <p:ph idx="1"/>
            <p:extLst>
              <p:ext uri="{D42A27DB-BD31-4B8C-83A1-F6EECF244321}">
                <p14:modId xmlns:p14="http://schemas.microsoft.com/office/powerpoint/2010/main" val="2180133377"/>
              </p:ext>
            </p:extLst>
          </p:nvPr>
        </p:nvGraphicFramePr>
        <p:xfrm>
          <a:off x="633892" y="2004204"/>
          <a:ext cx="6796610" cy="3876035"/>
        </p:xfrm>
        <a:graphic>
          <a:graphicData uri="http://schemas.openxmlformats.org/drawingml/2006/table">
            <a:tbl>
              <a:tblPr firstRow="1" bandRow="1">
                <a:tableStyleId>{073A0DAA-6AF3-43AB-8588-CEC1D06C72B9}</a:tableStyleId>
              </a:tblPr>
              <a:tblGrid>
                <a:gridCol w="3398305">
                  <a:extLst>
                    <a:ext uri="{9D8B030D-6E8A-4147-A177-3AD203B41FA5}">
                      <a16:colId xmlns:a16="http://schemas.microsoft.com/office/drawing/2014/main" val="3632738576"/>
                    </a:ext>
                  </a:extLst>
                </a:gridCol>
                <a:gridCol w="3398305">
                  <a:extLst>
                    <a:ext uri="{9D8B030D-6E8A-4147-A177-3AD203B41FA5}">
                      <a16:colId xmlns:a16="http://schemas.microsoft.com/office/drawing/2014/main" val="1942835411"/>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993584719"/>
                  </a:ext>
                </a:extLst>
              </a:tr>
              <a:tr h="370840">
                <a:tc>
                  <a:txBody>
                    <a:bodyPr/>
                    <a:lstStyle/>
                    <a:p>
                      <a:r>
                        <a:rPr lang="en-US"/>
                        <a:t>Voice Recognition</a:t>
                      </a:r>
                    </a:p>
                  </a:txBody>
                  <a:tcPr/>
                </a:tc>
                <a:tc>
                  <a:txBody>
                    <a:bodyPr/>
                    <a:lstStyle/>
                    <a:p>
                      <a:r>
                        <a:rPr lang="en-US"/>
                        <a:t>Weather and Traffic Updates</a:t>
                      </a:r>
                    </a:p>
                  </a:txBody>
                  <a:tcPr/>
                </a:tc>
                <a:extLst>
                  <a:ext uri="{0D108BD9-81ED-4DB2-BD59-A6C34878D82A}">
                    <a16:rowId xmlns:a16="http://schemas.microsoft.com/office/drawing/2014/main" val="3761955825"/>
                  </a:ext>
                </a:extLst>
              </a:tr>
              <a:tr h="370840">
                <a:tc>
                  <a:txBody>
                    <a:bodyPr/>
                    <a:lstStyle/>
                    <a:p>
                      <a:r>
                        <a:rPr lang="en-US"/>
                        <a:t>Natural Language Comprehension</a:t>
                      </a:r>
                    </a:p>
                  </a:txBody>
                  <a:tcPr/>
                </a:tc>
                <a:tc>
                  <a:txBody>
                    <a:bodyPr/>
                    <a:lstStyle/>
                    <a:p>
                      <a:r>
                        <a:rPr lang="en-US"/>
                        <a:t>Smart Home Integration</a:t>
                      </a:r>
                    </a:p>
                  </a:txBody>
                  <a:tcPr/>
                </a:tc>
                <a:extLst>
                  <a:ext uri="{0D108BD9-81ED-4DB2-BD59-A6C34878D82A}">
                    <a16:rowId xmlns:a16="http://schemas.microsoft.com/office/drawing/2014/main" val="438538618"/>
                  </a:ext>
                </a:extLst>
              </a:tr>
              <a:tr h="370840">
                <a:tc>
                  <a:txBody>
                    <a:bodyPr/>
                    <a:lstStyle/>
                    <a:p>
                      <a:r>
                        <a:rPr lang="en-US"/>
                        <a:t>Task Automation</a:t>
                      </a:r>
                    </a:p>
                  </a:txBody>
                  <a:tcPr/>
                </a:tc>
                <a:tc>
                  <a:txBody>
                    <a:bodyPr/>
                    <a:lstStyle/>
                    <a:p>
                      <a:r>
                        <a:rPr lang="en-US"/>
                        <a:t>Communication</a:t>
                      </a:r>
                    </a:p>
                  </a:txBody>
                  <a:tcPr/>
                </a:tc>
                <a:extLst>
                  <a:ext uri="{0D108BD9-81ED-4DB2-BD59-A6C34878D82A}">
                    <a16:rowId xmlns:a16="http://schemas.microsoft.com/office/drawing/2014/main" val="2089242790"/>
                  </a:ext>
                </a:extLst>
              </a:tr>
              <a:tr h="370840">
                <a:tc>
                  <a:txBody>
                    <a:bodyPr/>
                    <a:lstStyle/>
                    <a:p>
                      <a:r>
                        <a:rPr lang="en-US"/>
                        <a:t>Information Retrieval</a:t>
                      </a:r>
                    </a:p>
                  </a:txBody>
                  <a:tcPr/>
                </a:tc>
                <a:tc>
                  <a:txBody>
                    <a:bodyPr/>
                    <a:lstStyle/>
                    <a:p>
                      <a:r>
                        <a:rPr lang="en-US"/>
                        <a:t>Language Translation</a:t>
                      </a:r>
                    </a:p>
                  </a:txBody>
                  <a:tcPr/>
                </a:tc>
                <a:extLst>
                  <a:ext uri="{0D108BD9-81ED-4DB2-BD59-A6C34878D82A}">
                    <a16:rowId xmlns:a16="http://schemas.microsoft.com/office/drawing/2014/main" val="3029583436"/>
                  </a:ext>
                </a:extLst>
              </a:tr>
              <a:tr h="370840">
                <a:tc>
                  <a:txBody>
                    <a:bodyPr/>
                    <a:lstStyle/>
                    <a:p>
                      <a:r>
                        <a:rPr lang="en-US"/>
                        <a:t>Calendar Management</a:t>
                      </a:r>
                    </a:p>
                  </a:txBody>
                  <a:tcPr/>
                </a:tc>
                <a:tc>
                  <a:txBody>
                    <a:bodyPr/>
                    <a:lstStyle/>
                    <a:p>
                      <a:r>
                        <a:rPr lang="en-US" err="1"/>
                        <a:t>Personalised</a:t>
                      </a:r>
                      <a:r>
                        <a:rPr lang="en-US"/>
                        <a:t> Recommendations</a:t>
                      </a:r>
                    </a:p>
                  </a:txBody>
                  <a:tcPr/>
                </a:tc>
                <a:extLst>
                  <a:ext uri="{0D108BD9-81ED-4DB2-BD59-A6C34878D82A}">
                    <a16:rowId xmlns:a16="http://schemas.microsoft.com/office/drawing/2014/main" val="2542756317"/>
                  </a:ext>
                </a:extLst>
              </a:tr>
              <a:tr h="370839">
                <a:tc>
                  <a:txBody>
                    <a:bodyPr/>
                    <a:lstStyle/>
                    <a:p>
                      <a:pPr lvl="0">
                        <a:buNone/>
                      </a:pPr>
                      <a:r>
                        <a:rPr lang="en-US"/>
                        <a:t>Location-Based Services</a:t>
                      </a:r>
                    </a:p>
                  </a:txBody>
                  <a:tcPr/>
                </a:tc>
                <a:tc>
                  <a:txBody>
                    <a:bodyPr/>
                    <a:lstStyle/>
                    <a:p>
                      <a:pPr lvl="0">
                        <a:buNone/>
                      </a:pPr>
                      <a:r>
                        <a:rPr lang="en-US"/>
                        <a:t>Note Taking</a:t>
                      </a:r>
                    </a:p>
                  </a:txBody>
                  <a:tcPr/>
                </a:tc>
                <a:extLst>
                  <a:ext uri="{0D108BD9-81ED-4DB2-BD59-A6C34878D82A}">
                    <a16:rowId xmlns:a16="http://schemas.microsoft.com/office/drawing/2014/main" val="857636923"/>
                  </a:ext>
                </a:extLst>
              </a:tr>
              <a:tr h="370838">
                <a:tc>
                  <a:txBody>
                    <a:bodyPr/>
                    <a:lstStyle/>
                    <a:p>
                      <a:pPr lvl="0">
                        <a:buNone/>
                      </a:pPr>
                      <a:r>
                        <a:rPr lang="en-US"/>
                        <a:t>Entertainment</a:t>
                      </a:r>
                    </a:p>
                  </a:txBody>
                  <a:tcPr/>
                </a:tc>
                <a:tc>
                  <a:txBody>
                    <a:bodyPr/>
                    <a:lstStyle/>
                    <a:p>
                      <a:pPr lvl="0">
                        <a:buNone/>
                      </a:pPr>
                      <a:r>
                        <a:rPr lang="en-US"/>
                        <a:t>Health and Fitness Tracking</a:t>
                      </a:r>
                    </a:p>
                  </a:txBody>
                  <a:tcPr/>
                </a:tc>
                <a:extLst>
                  <a:ext uri="{0D108BD9-81ED-4DB2-BD59-A6C34878D82A}">
                    <a16:rowId xmlns:a16="http://schemas.microsoft.com/office/drawing/2014/main" val="989334606"/>
                  </a:ext>
                </a:extLst>
              </a:tr>
              <a:tr h="370838">
                <a:tc>
                  <a:txBody>
                    <a:bodyPr/>
                    <a:lstStyle/>
                    <a:p>
                      <a:pPr lvl="0">
                        <a:buNone/>
                      </a:pPr>
                      <a:r>
                        <a:rPr lang="en-US"/>
                        <a:t>Continuous Learning</a:t>
                      </a:r>
                    </a:p>
                  </a:txBody>
                  <a:tcPr/>
                </a:tc>
                <a:tc>
                  <a:txBody>
                    <a:bodyPr/>
                    <a:lstStyle/>
                    <a:p>
                      <a:pPr lvl="0">
                        <a:buNone/>
                      </a:pPr>
                      <a:endParaRPr lang="en-US"/>
                    </a:p>
                  </a:txBody>
                  <a:tcPr/>
                </a:tc>
                <a:extLst>
                  <a:ext uri="{0D108BD9-81ED-4DB2-BD59-A6C34878D82A}">
                    <a16:rowId xmlns:a16="http://schemas.microsoft.com/office/drawing/2014/main" val="334092292"/>
                  </a:ext>
                </a:extLst>
              </a:tr>
            </a:tbl>
          </a:graphicData>
        </a:graphic>
      </p:graphicFrame>
    </p:spTree>
    <p:extLst>
      <p:ext uri="{BB962C8B-B14F-4D97-AF65-F5344CB8AC3E}">
        <p14:creationId xmlns:p14="http://schemas.microsoft.com/office/powerpoint/2010/main" val="3357155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0" name="Freeform 5">
            <a:extLst>
              <a:ext uri="{FF2B5EF4-FFF2-40B4-BE49-F238E27FC236}">
                <a16:creationId xmlns:a16="http://schemas.microsoft.com/office/drawing/2014/main" id="{813C4879-31DC-4174-B5FC-778884C3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bg2">
              <a:lumMod val="7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000">
                <a:solidFill>
                  <a:srgbClr val="FEFFFF"/>
                </a:solidFill>
                <a:latin typeface="ADLaM Display"/>
                <a:ea typeface="ADLaM Display"/>
                <a:cs typeface="ADLaM Display"/>
              </a:rPr>
              <a:t>Day 1 – Project Setup</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Essential Tools</a:t>
            </a:r>
          </a:p>
          <a:p>
            <a:pPr lvl="1"/>
            <a:r>
              <a:rPr lang="en-US">
                <a:solidFill>
                  <a:srgbClr val="FEFFFF"/>
                </a:solidFill>
                <a:latin typeface="ADLaM Display"/>
                <a:ea typeface="ADLaM Display"/>
                <a:cs typeface="ADLaM Display"/>
              </a:rPr>
              <a:t>Python Environment – </a:t>
            </a:r>
            <a:r>
              <a:rPr lang="en-US" err="1">
                <a:solidFill>
                  <a:srgbClr val="FEFFFF"/>
                </a:solidFill>
                <a:latin typeface="ADLaM Display"/>
                <a:ea typeface="ADLaM Display"/>
                <a:cs typeface="ADLaM Display"/>
              </a:rPr>
              <a:t>Jupyter</a:t>
            </a:r>
            <a:r>
              <a:rPr lang="en-US">
                <a:solidFill>
                  <a:srgbClr val="FEFFFF"/>
                </a:solidFill>
                <a:latin typeface="ADLaM Display"/>
                <a:ea typeface="ADLaM Display"/>
                <a:cs typeface="ADLaM Display"/>
              </a:rPr>
              <a:t> Notebook</a:t>
            </a:r>
          </a:p>
          <a:p>
            <a:pPr lvl="1"/>
            <a:r>
              <a:rPr lang="en-US">
                <a:solidFill>
                  <a:srgbClr val="FEFFFF"/>
                </a:solidFill>
                <a:latin typeface="ADLaM Display"/>
                <a:ea typeface="ADLaM Display"/>
                <a:cs typeface="ADLaM Display"/>
              </a:rPr>
              <a:t>NLTK</a:t>
            </a:r>
          </a:p>
          <a:p>
            <a:pPr lvl="1"/>
            <a:r>
              <a:rPr lang="en-US">
                <a:solidFill>
                  <a:srgbClr val="FEFFFF"/>
                </a:solidFill>
                <a:latin typeface="ADLaM Display"/>
                <a:ea typeface="ADLaM Display"/>
                <a:cs typeface="ADLaM Display"/>
              </a:rPr>
              <a:t>spaCy</a:t>
            </a:r>
          </a:p>
          <a:p>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Essential Learning</a:t>
            </a:r>
          </a:p>
          <a:p>
            <a:pPr lvl="1"/>
            <a:r>
              <a:rPr lang="en-US">
                <a:solidFill>
                  <a:srgbClr val="FEFFFF"/>
                </a:solidFill>
                <a:latin typeface="ADLaM Display"/>
                <a:ea typeface="ADLaM Display"/>
                <a:cs typeface="ADLaM Display"/>
                <a:hlinkClick r:id="rId4"/>
              </a:rPr>
              <a:t>Tutorial One</a:t>
            </a:r>
            <a:endParaRPr lang="en-US">
              <a:solidFill>
                <a:srgbClr val="FEFFFF"/>
              </a:solidFill>
              <a:latin typeface="ADLaM Display"/>
              <a:ea typeface="ADLaM Display"/>
              <a:cs typeface="ADLaM Display"/>
            </a:endParaRPr>
          </a:p>
        </p:txBody>
      </p:sp>
    </p:spTree>
    <p:extLst>
      <p:ext uri="{BB962C8B-B14F-4D97-AF65-F5344CB8AC3E}">
        <p14:creationId xmlns:p14="http://schemas.microsoft.com/office/powerpoint/2010/main" val="198608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5" name="Freeform 5">
            <a:extLst>
              <a:ext uri="{FF2B5EF4-FFF2-40B4-BE49-F238E27FC236}">
                <a16:creationId xmlns:a16="http://schemas.microsoft.com/office/drawing/2014/main" id="{4245491D-0A9F-492B-B0B1-AE0F807A9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accent1">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743150" y="770306"/>
            <a:ext cx="1794934" cy="990920"/>
          </a:xfrm>
        </p:spPr>
        <p:txBody>
          <a:bodyPr anchor="ctr">
            <a:normAutofit/>
          </a:bodyPr>
          <a:lstStyle/>
          <a:p>
            <a:r>
              <a:rPr lang="en-US" sz="3200">
                <a:solidFill>
                  <a:srgbClr val="FEFFFF"/>
                </a:solidFill>
                <a:latin typeface="ADLaM Display"/>
                <a:ea typeface="ADLaM Display"/>
                <a:cs typeface="ADLaM Display"/>
              </a:rPr>
              <a:t>Day 2 – </a:t>
            </a:r>
            <a:endParaRPr lang="en-US" sz="3200">
              <a:solidFill>
                <a:srgbClr val="FEFFFF"/>
              </a:solidFill>
              <a:latin typeface="Century Gothic"/>
              <a:ea typeface="ADLaM Display"/>
              <a:cs typeface="ADLaM Display"/>
            </a:endParaRP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541868" y="2133599"/>
            <a:ext cx="7493000" cy="3809999"/>
          </a:xfrm>
        </p:spPr>
        <p:txBody>
          <a:bodyPr vert="horz" lIns="91440" tIns="45720" rIns="91440" bIns="45720" rtlCol="0" anchor="t">
            <a:normAutofit/>
          </a:bodyPr>
          <a:lstStyle/>
          <a:p>
            <a:r>
              <a:rPr lang="en-US">
                <a:solidFill>
                  <a:srgbClr val="FEFFFF"/>
                </a:solidFill>
                <a:latin typeface="ADLaM Display"/>
                <a:ea typeface="ADLaM Display"/>
                <a:cs typeface="ADLaM Display"/>
              </a:rPr>
              <a:t>Essential Tools</a:t>
            </a:r>
          </a:p>
          <a:p>
            <a:pPr lvl="1"/>
            <a:r>
              <a:rPr lang="en-US">
                <a:solidFill>
                  <a:srgbClr val="FEFFFF"/>
                </a:solidFill>
                <a:latin typeface="ADLaM Display"/>
                <a:ea typeface="ADLaM Display"/>
                <a:cs typeface="ADLaM Display"/>
              </a:rPr>
              <a:t>Python Environment – Jupyter Notebook</a:t>
            </a:r>
          </a:p>
          <a:p>
            <a:pPr lvl="1"/>
            <a:r>
              <a:rPr lang="en-US">
                <a:solidFill>
                  <a:srgbClr val="FEFFFF"/>
                </a:solidFill>
                <a:latin typeface="ADLaM Display"/>
                <a:ea typeface="ADLaM Display"/>
                <a:cs typeface="ADLaM Display"/>
              </a:rPr>
              <a:t>NLTK</a:t>
            </a:r>
          </a:p>
          <a:p>
            <a:pPr lvl="1"/>
            <a:r>
              <a:rPr lang="en-US" err="1">
                <a:solidFill>
                  <a:srgbClr val="FEFFFF"/>
                </a:solidFill>
                <a:latin typeface="ADLaM Display"/>
                <a:ea typeface="ADLaM Display"/>
                <a:cs typeface="ADLaM Display"/>
              </a:rPr>
              <a:t>spaCy</a:t>
            </a:r>
            <a:endParaRPr lang="en-US">
              <a:solidFill>
                <a:srgbClr val="FEFFFF"/>
              </a:solidFill>
              <a:latin typeface="ADLaM Display"/>
              <a:ea typeface="ADLaM Display"/>
              <a:cs typeface="ADLaM Display"/>
            </a:endParaRPr>
          </a:p>
          <a:p>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Essential Learning</a:t>
            </a:r>
          </a:p>
          <a:p>
            <a:pPr lvl="1"/>
            <a:r>
              <a:rPr lang="en-US">
                <a:solidFill>
                  <a:srgbClr val="FEFFFF"/>
                </a:solidFill>
                <a:latin typeface="ADLaM Display"/>
                <a:ea typeface="ADLaM Display"/>
                <a:cs typeface="ADLaM Display"/>
                <a:hlinkClick r:id="rId4"/>
              </a:rPr>
              <a:t>Tutorial One</a:t>
            </a:r>
          </a:p>
          <a:p>
            <a:endParaRPr lang="en-US">
              <a:solidFill>
                <a:srgbClr val="FEFFFF"/>
              </a:solidFill>
              <a:latin typeface="ADLaM Display"/>
              <a:ea typeface="ADLaM Display"/>
              <a:cs typeface="ADLaM Display"/>
            </a:endParaRPr>
          </a:p>
        </p:txBody>
      </p:sp>
      <p:sp>
        <p:nvSpPr>
          <p:cNvPr id="4" name="Title 1">
            <a:extLst>
              <a:ext uri="{FF2B5EF4-FFF2-40B4-BE49-F238E27FC236}">
                <a16:creationId xmlns:a16="http://schemas.microsoft.com/office/drawing/2014/main" id="{8DECB94C-76C5-73FC-A860-1A19F77FE020}"/>
              </a:ext>
            </a:extLst>
          </p:cNvPr>
          <p:cNvSpPr txBox="1">
            <a:spLocks/>
          </p:cNvSpPr>
          <p:nvPr/>
        </p:nvSpPr>
        <p:spPr>
          <a:xfrm>
            <a:off x="2534569" y="620782"/>
            <a:ext cx="3390822" cy="1278467"/>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a:solidFill>
                  <a:srgbClr val="FEFFFF"/>
                </a:solidFill>
                <a:latin typeface="ADLaM Display"/>
                <a:ea typeface="ADLaM Display"/>
                <a:cs typeface="ADLaM Display"/>
              </a:rPr>
              <a:t>Text Processing &amp;</a:t>
            </a:r>
            <a:endParaRPr lang="en-US" sz="3200">
              <a:solidFill>
                <a:srgbClr val="FEFFFF"/>
              </a:solidFill>
              <a:latin typeface="Century Gothic"/>
              <a:ea typeface="ADLaM Display"/>
              <a:cs typeface="ADLaM Display"/>
            </a:endParaRPr>
          </a:p>
          <a:p>
            <a:pPr algn="ctr"/>
            <a:r>
              <a:rPr lang="en-US" sz="3200">
                <a:solidFill>
                  <a:srgbClr val="FEFFFF"/>
                </a:solidFill>
                <a:latin typeface="ADLaM Display"/>
                <a:ea typeface="ADLaM Display"/>
                <a:cs typeface="ADLaM Display"/>
              </a:rPr>
              <a:t>VA Design</a:t>
            </a:r>
          </a:p>
        </p:txBody>
      </p:sp>
    </p:spTree>
    <p:extLst>
      <p:ext uri="{BB962C8B-B14F-4D97-AF65-F5344CB8AC3E}">
        <p14:creationId xmlns:p14="http://schemas.microsoft.com/office/powerpoint/2010/main" val="2266916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91" r="9091"/>
          <a:stretch/>
        </p:blipFill>
        <p:spPr>
          <a:xfrm>
            <a:off x="20" y="10"/>
            <a:ext cx="12191980" cy="6857990"/>
          </a:xfrm>
          <a:prstGeom prst="rect">
            <a:avLst/>
          </a:prstGeom>
        </p:spPr>
      </p:pic>
      <p:sp>
        <p:nvSpPr>
          <p:cNvPr id="75" name="Freeform 5">
            <a:extLst>
              <a:ext uri="{FF2B5EF4-FFF2-40B4-BE49-F238E27FC236}">
                <a16:creationId xmlns:a16="http://schemas.microsoft.com/office/drawing/2014/main" id="{4245491D-0A9F-492B-B0B1-AE0F807A9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accent1">
              <a:lumMod val="75000"/>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latin typeface="ADLaM Display"/>
                <a:ea typeface="ADLaM Display"/>
                <a:cs typeface="ADLaM Display"/>
              </a:rPr>
              <a:t>Day 2 – NLP Algorithm</a:t>
            </a:r>
          </a:p>
        </p:txBody>
      </p:sp>
      <p:sp>
        <p:nvSpPr>
          <p:cNvPr id="15" name="Content Placeholder 14">
            <a:extLst>
              <a:ext uri="{FF2B5EF4-FFF2-40B4-BE49-F238E27FC236}">
                <a16:creationId xmlns:a16="http://schemas.microsoft.com/office/drawing/2014/main" id="{9F4AF2ED-1830-1F1B-F3C6-330501D25444}"/>
              </a:ext>
            </a:extLst>
          </p:cNvPr>
          <p:cNvSpPr>
            <a:spLocks noGrp="1"/>
          </p:cNvSpPr>
          <p:nvPr>
            <p:ph idx="1"/>
          </p:nvPr>
        </p:nvSpPr>
        <p:spPr>
          <a:xfrm>
            <a:off x="239487" y="1716313"/>
            <a:ext cx="7323667" cy="4245427"/>
          </a:xfrm>
        </p:spPr>
        <p:txBody>
          <a:bodyPr vert="horz" lIns="91440" tIns="45720" rIns="91440" bIns="45720" rtlCol="0" anchor="t">
            <a:normAutofit fontScale="92500" lnSpcReduction="20000"/>
          </a:bodyPr>
          <a:lstStyle/>
          <a:p>
            <a:r>
              <a:rPr lang="en-US">
                <a:solidFill>
                  <a:srgbClr val="FEFFFF"/>
                </a:solidFill>
                <a:latin typeface="ADLaM Display"/>
                <a:ea typeface="ADLaM Display"/>
                <a:cs typeface="ADLaM Display"/>
              </a:rPr>
              <a:t>Segmentation</a:t>
            </a:r>
          </a:p>
          <a:p>
            <a:pPr lvl="1"/>
            <a:r>
              <a:rPr lang="en-US" sz="1200">
                <a:solidFill>
                  <a:srgbClr val="FEFFFF"/>
                </a:solidFill>
                <a:latin typeface="ADLaM Display"/>
                <a:ea typeface="ADLaM Display"/>
                <a:cs typeface="ADLaM Display"/>
              </a:rPr>
              <a:t>Break text into sentences</a:t>
            </a:r>
          </a:p>
          <a:p>
            <a:r>
              <a:rPr lang="en-US">
                <a:solidFill>
                  <a:srgbClr val="FEFFFF"/>
                </a:solidFill>
                <a:latin typeface="ADLaM Display"/>
                <a:ea typeface="ADLaM Display"/>
                <a:cs typeface="ADLaM Display"/>
              </a:rPr>
              <a:t>Tokenization</a:t>
            </a:r>
          </a:p>
          <a:p>
            <a:pPr lvl="1"/>
            <a:r>
              <a:rPr lang="en-US" sz="1200">
                <a:solidFill>
                  <a:srgbClr val="FEFFFF"/>
                </a:solidFill>
                <a:latin typeface="ADLaM Display"/>
                <a:ea typeface="ADLaM Display"/>
                <a:cs typeface="ADLaM Display"/>
              </a:rPr>
              <a:t>Split sentences into words</a:t>
            </a:r>
          </a:p>
          <a:p>
            <a:r>
              <a:rPr lang="en-US">
                <a:solidFill>
                  <a:srgbClr val="FEFFFF"/>
                </a:solidFill>
                <a:latin typeface="ADLaM Display"/>
                <a:ea typeface="ADLaM Display"/>
                <a:cs typeface="ADLaM Display"/>
              </a:rPr>
              <a:t>Stop Word removal</a:t>
            </a:r>
          </a:p>
          <a:p>
            <a:pPr lvl="1"/>
            <a:r>
              <a:rPr lang="en-US" sz="1200">
                <a:solidFill>
                  <a:srgbClr val="FEFFFF"/>
                </a:solidFill>
                <a:latin typeface="ADLaM Display"/>
                <a:ea typeface="ADLaM Display"/>
                <a:cs typeface="ADLaM Display"/>
              </a:rPr>
              <a:t>Remove unnecessary words</a:t>
            </a:r>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Stemming</a:t>
            </a:r>
          </a:p>
          <a:p>
            <a:pPr lvl="1"/>
            <a:r>
              <a:rPr lang="en-US" sz="1200">
                <a:solidFill>
                  <a:srgbClr val="FEFFFF"/>
                </a:solidFill>
                <a:latin typeface="ADLaM Display"/>
                <a:ea typeface="ADLaM Display"/>
                <a:cs typeface="ADLaM Display"/>
              </a:rPr>
              <a:t>Find root of word (May not be a word)</a:t>
            </a:r>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Lemmatization</a:t>
            </a:r>
          </a:p>
          <a:p>
            <a:pPr lvl="1"/>
            <a:r>
              <a:rPr lang="en-US" sz="1200">
                <a:solidFill>
                  <a:srgbClr val="FEFFFF"/>
                </a:solidFill>
                <a:latin typeface="ADLaM Display"/>
                <a:ea typeface="ADLaM Display"/>
                <a:cs typeface="ADLaM Display"/>
              </a:rPr>
              <a:t>Meaningful base form of a word (Will be a word)</a:t>
            </a:r>
            <a:endParaRPr lang="en-US">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Parts of Speech</a:t>
            </a:r>
          </a:p>
          <a:p>
            <a:pPr lvl="1"/>
            <a:r>
              <a:rPr lang="en-US" sz="1200">
                <a:solidFill>
                  <a:srgbClr val="FEFFFF"/>
                </a:solidFill>
                <a:latin typeface="ADLaM Display"/>
                <a:ea typeface="ADLaM Display"/>
                <a:cs typeface="ADLaM Display"/>
              </a:rPr>
              <a:t>Nouns, verbs, adjectives, </a:t>
            </a:r>
            <a:r>
              <a:rPr lang="en-US" sz="1200" err="1">
                <a:solidFill>
                  <a:srgbClr val="FEFFFF"/>
                </a:solidFill>
                <a:latin typeface="ADLaM Display"/>
                <a:ea typeface="ADLaM Display"/>
                <a:cs typeface="ADLaM Display"/>
              </a:rPr>
              <a:t>etc</a:t>
            </a:r>
            <a:endParaRPr lang="en-US" err="1">
              <a:solidFill>
                <a:srgbClr val="FEFFFF"/>
              </a:solidFill>
              <a:latin typeface="ADLaM Display"/>
              <a:ea typeface="ADLaM Display"/>
              <a:cs typeface="ADLaM Display"/>
            </a:endParaRPr>
          </a:p>
          <a:p>
            <a:r>
              <a:rPr lang="en-US">
                <a:solidFill>
                  <a:srgbClr val="FEFFFF"/>
                </a:solidFill>
                <a:latin typeface="ADLaM Display"/>
                <a:ea typeface="ADLaM Display"/>
                <a:cs typeface="ADLaM Display"/>
              </a:rPr>
              <a:t>Named Entity Recognition</a:t>
            </a:r>
          </a:p>
          <a:p>
            <a:pPr lvl="1"/>
            <a:r>
              <a:rPr lang="en-US" sz="1200">
                <a:solidFill>
                  <a:srgbClr val="FEFFFF"/>
                </a:solidFill>
                <a:latin typeface="ADLaM Display"/>
                <a:ea typeface="ADLaM Display"/>
                <a:cs typeface="ADLaM Display"/>
              </a:rPr>
              <a:t>Recognize Proper names of people and places</a:t>
            </a:r>
          </a:p>
          <a:p>
            <a:pPr lvl="1"/>
            <a:endParaRPr lang="en-US">
              <a:solidFill>
                <a:srgbClr val="FEFFFF"/>
              </a:solidFill>
              <a:latin typeface="ADLaM Display"/>
              <a:ea typeface="ADLaM Display"/>
              <a:cs typeface="ADLaM Display"/>
            </a:endParaRPr>
          </a:p>
          <a:p>
            <a:pPr lvl="1"/>
            <a:endParaRPr lang="en-US">
              <a:solidFill>
                <a:srgbClr val="FEFFFF"/>
              </a:solidFill>
              <a:latin typeface="ADLaM Display"/>
              <a:ea typeface="ADLaM Display"/>
              <a:cs typeface="ADLaM Display"/>
            </a:endParaRPr>
          </a:p>
        </p:txBody>
      </p:sp>
    </p:spTree>
    <p:extLst>
      <p:ext uri="{BB962C8B-B14F-4D97-AF65-F5344CB8AC3E}">
        <p14:creationId xmlns:p14="http://schemas.microsoft.com/office/powerpoint/2010/main" val="327896826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26E0A4DF6AEF4B9EC61B8495A1DF3C" ma:contentTypeVersion="14" ma:contentTypeDescription="Create a new document." ma:contentTypeScope="" ma:versionID="a8851642ba0575a0cbe24b113cb6915a">
  <xsd:schema xmlns:xsd="http://www.w3.org/2001/XMLSchema" xmlns:xs="http://www.w3.org/2001/XMLSchema" xmlns:p="http://schemas.microsoft.com/office/2006/metadata/properties" xmlns:ns2="61d5328f-0ae0-4042-86d7-2216f23293c2" xmlns:ns3="534525e4-a740-4cf2-8175-5283cd836815" targetNamespace="http://schemas.microsoft.com/office/2006/metadata/properties" ma:root="true" ma:fieldsID="8a05d68be4904923a25d9019852139b5" ns2:_="" ns3:_="">
    <xsd:import namespace="61d5328f-0ae0-4042-86d7-2216f23293c2"/>
    <xsd:import namespace="534525e4-a740-4cf2-8175-5283cd836815"/>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5328f-0ae0-4042-86d7-2216f2329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3e718e1-4148-4b0d-8ec4-3566c1751ad7"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525e4-a740-4cf2-8175-5283cd83681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1c3fc35-f5e9-497d-9dfe-69103058de00}" ma:internalName="TaxCatchAll" ma:showField="CatchAllData" ma:web="534525e4-a740-4cf2-8175-5283cd83681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34525e4-a740-4cf2-8175-5283cd836815" xsi:nil="true"/>
    <lcf76f155ced4ddcb4097134ff3c332f xmlns="61d5328f-0ae0-4042-86d7-2216f23293c2">
      <Terms xmlns="http://schemas.microsoft.com/office/infopath/2007/PartnerControls"/>
    </lcf76f155ced4ddcb4097134ff3c332f>
    <SharedWithUsers xmlns="534525e4-a740-4cf2-8175-5283cd836815">
      <UserInfo>
        <DisplayName>Peter Catlow</DisplayName>
        <AccountId>698</AccountId>
        <AccountType/>
      </UserInfo>
      <UserInfo>
        <DisplayName>CGS SET IT1001</DisplayName>
        <AccountId>13042</AccountId>
        <AccountType/>
      </UserInfo>
    </SharedWithUsers>
  </documentManagement>
</p:properties>
</file>

<file path=customXml/itemProps1.xml><?xml version="1.0" encoding="utf-8"?>
<ds:datastoreItem xmlns:ds="http://schemas.openxmlformats.org/officeDocument/2006/customXml" ds:itemID="{41C53FD1-3DBA-4C27-90DF-64ABCD60CCA0}">
  <ds:schemaRefs>
    <ds:schemaRef ds:uri="http://schemas.microsoft.com/sharepoint/v3/contenttype/forms"/>
  </ds:schemaRefs>
</ds:datastoreItem>
</file>

<file path=customXml/itemProps2.xml><?xml version="1.0" encoding="utf-8"?>
<ds:datastoreItem xmlns:ds="http://schemas.openxmlformats.org/officeDocument/2006/customXml" ds:itemID="{47BDD696-DE2B-4C99-912C-2B7B76D931F0}">
  <ds:schemaRefs>
    <ds:schemaRef ds:uri="534525e4-a740-4cf2-8175-5283cd836815"/>
    <ds:schemaRef ds:uri="61d5328f-0ae0-4042-86d7-2216f23293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02431B6-C1D5-4398-BE4E-36F2E44F8E9D}">
  <ds:schemaRefs>
    <ds:schemaRef ds:uri="534525e4-a740-4cf2-8175-5283cd836815"/>
    <ds:schemaRef ds:uri="61d5328f-0ae0-4042-86d7-2216f23293c2"/>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Wisp</vt:lpstr>
      <vt:lpstr>8 Days of NLP</vt:lpstr>
      <vt:lpstr>Day 1 Introduction to NLP – Project Kickoff</vt:lpstr>
      <vt:lpstr>Day 1 Language Technology Apps</vt:lpstr>
      <vt:lpstr>Day 1 Project Intro – Virtual Personal Assistant</vt:lpstr>
      <vt:lpstr>Day 1 – Virtual Personal Assistant Key Functionalities</vt:lpstr>
      <vt:lpstr>Day 1 – Virtual Personal Assistant Key Functionalities</vt:lpstr>
      <vt:lpstr>Day 1 – Project Setup</vt:lpstr>
      <vt:lpstr>Day 2 – </vt:lpstr>
      <vt:lpstr>Day 2 – NLP Algorithm</vt:lpstr>
      <vt:lpstr>Day 3 – UI Implementation</vt:lpstr>
      <vt:lpstr>Day 4 – Sentiment Analysis</vt:lpstr>
      <vt:lpstr>Day 5 – Part-of-Speech Tagging and Refining Chatbot Interaction</vt:lpstr>
      <vt:lpstr>Parts of Speech Identifiers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Design</dc:title>
  <dc:creator/>
  <cp:revision>3</cp:revision>
  <dcterms:created xsi:type="dcterms:W3CDTF">2023-11-13T10:22:15Z</dcterms:created>
  <dcterms:modified xsi:type="dcterms:W3CDTF">2023-11-21T22:37:41Z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0x010100F326E0A4DF6AEF4B9EC61B8495A1DF3C</vt:lpwstr>
  </property>
  <property fmtid="{D5CDD505-2E9C-101B-9397-08002B2CF9AE}" pid="3" name="MediaServiceImageTags">
    <vt:lpwstr/>
  </property>
</Properties>
</file>